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753600" cy="7315200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Montserrat" panose="00000500000000000000" pitchFamily="2" charset="0"/>
      <p:regular r:id="rId29"/>
      <p:bold r:id="rId30"/>
      <p:italic r:id="rId31"/>
      <p:boldItalic r:id="rId32"/>
    </p:embeddedFont>
    <p:embeddedFont>
      <p:font typeface="Montserrat Bold" panose="00000800000000000000" charset="0"/>
      <p:regular r:id="rId33"/>
      <p:bold r:id="rId34"/>
    </p:embeddedFont>
    <p:embeddedFont>
      <p:font typeface="Open Sans Italics" panose="020B0604020202020204" charset="0"/>
      <p:regular r:id="rId35"/>
      <p:italic r:id="rId36"/>
    </p:embeddedFont>
    <p:embeddedFont>
      <p:font typeface="Open Sauce Heavy" panose="020B0604020202020204" charset="0"/>
      <p:regular r:id="rId37"/>
      <p:bold r:id="rId38"/>
    </p:embeddedFont>
    <p:embeddedFont>
      <p:font typeface="Poppins" panose="00000500000000000000" pitchFamily="2" charset="0"/>
      <p:regular r:id="rId39"/>
      <p:bold r:id="rId40"/>
      <p:italic r:id="rId41"/>
      <p:boldItalic r:id="rId42"/>
    </p:embeddedFont>
    <p:embeddedFont>
      <p:font typeface="Poppins Bold" panose="00000800000000000000" charset="0"/>
      <p:regular r:id="rId43"/>
      <p:bold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29" autoAdjust="0"/>
  </p:normalViewPr>
  <p:slideViewPr>
    <p:cSldViewPr>
      <p:cViewPr varScale="1">
        <p:scale>
          <a:sx n="75" d="100"/>
          <a:sy n="75" d="100"/>
        </p:scale>
        <p:origin x="152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74EFAD69-6E2A-732E-59C7-1A76F6393DB7}"/>
              </a:ext>
            </a:extLst>
          </p:cNvPr>
          <p:cNvSpPr/>
          <p:nvPr userDrawn="1"/>
        </p:nvSpPr>
        <p:spPr>
          <a:xfrm>
            <a:off x="548640" y="702945"/>
            <a:ext cx="8656320" cy="0"/>
          </a:xfrm>
          <a:prstGeom prst="line">
            <a:avLst/>
          </a:prstGeom>
          <a:ln w="38100" cap="flat">
            <a:solidFill>
              <a:srgbClr val="00803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A808F545-07FA-19A1-584C-8D0F4C64CA45}"/>
              </a:ext>
            </a:extLst>
          </p:cNvPr>
          <p:cNvGrpSpPr/>
          <p:nvPr userDrawn="1"/>
        </p:nvGrpSpPr>
        <p:grpSpPr>
          <a:xfrm>
            <a:off x="457200" y="24740"/>
            <a:ext cx="2056747" cy="731520"/>
            <a:chOff x="0" y="0"/>
            <a:chExt cx="2340359" cy="1228131"/>
          </a:xfrm>
        </p:grpSpPr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BCF738BD-8EE1-15C1-ADEA-63E7599BCD2F}"/>
                </a:ext>
              </a:extLst>
            </p:cNvPr>
            <p:cNvSpPr/>
            <p:nvPr/>
          </p:nvSpPr>
          <p:spPr>
            <a:xfrm>
              <a:off x="0" y="0"/>
              <a:ext cx="2340359" cy="1228131"/>
            </a:xfrm>
            <a:custGeom>
              <a:avLst/>
              <a:gdLst/>
              <a:ahLst/>
              <a:cxnLst/>
              <a:rect l="l" t="t" r="r" b="b"/>
              <a:pathLst>
                <a:path w="2340359" h="1228131">
                  <a:moveTo>
                    <a:pt x="2215899" y="1228131"/>
                  </a:moveTo>
                  <a:lnTo>
                    <a:pt x="124460" y="1228131"/>
                  </a:lnTo>
                  <a:cubicBezTo>
                    <a:pt x="55880" y="1228131"/>
                    <a:pt x="0" y="1172251"/>
                    <a:pt x="0" y="110367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215899" y="0"/>
                  </a:lnTo>
                  <a:cubicBezTo>
                    <a:pt x="2284479" y="0"/>
                    <a:pt x="2340359" y="55880"/>
                    <a:pt x="2340359" y="124460"/>
                  </a:cubicBezTo>
                  <a:lnTo>
                    <a:pt x="2340359" y="1103671"/>
                  </a:lnTo>
                  <a:cubicBezTo>
                    <a:pt x="2340359" y="1172251"/>
                    <a:pt x="2284479" y="1228131"/>
                    <a:pt x="2215899" y="1228131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AutoShape 2">
            <a:extLst>
              <a:ext uri="{FF2B5EF4-FFF2-40B4-BE49-F238E27FC236}">
                <a16:creationId xmlns:a16="http://schemas.microsoft.com/office/drawing/2014/main" id="{F534B384-E1C4-BA3C-144D-FAAE72454595}"/>
              </a:ext>
            </a:extLst>
          </p:cNvPr>
          <p:cNvSpPr/>
          <p:nvPr userDrawn="1"/>
        </p:nvSpPr>
        <p:spPr>
          <a:xfrm>
            <a:off x="548640" y="731520"/>
            <a:ext cx="8656320" cy="0"/>
          </a:xfrm>
          <a:prstGeom prst="line">
            <a:avLst/>
          </a:prstGeom>
          <a:ln w="38100" cap="flat">
            <a:solidFill>
              <a:srgbClr val="00803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04" userDrawn="1">
          <p15:clr>
            <a:srgbClr val="FBAE40"/>
          </p15:clr>
        </p15:guide>
        <p15:guide id="2" pos="307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25471" y="2913876"/>
            <a:ext cx="1728129" cy="3468871"/>
          </a:xfrm>
          <a:custGeom>
            <a:avLst/>
            <a:gdLst/>
            <a:ahLst/>
            <a:cxnLst/>
            <a:rect l="l" t="t" r="r" b="b"/>
            <a:pathLst>
              <a:path w="1728129" h="3468871">
                <a:moveTo>
                  <a:pt x="0" y="0"/>
                </a:moveTo>
                <a:lnTo>
                  <a:pt x="1728129" y="0"/>
                </a:lnTo>
                <a:lnTo>
                  <a:pt x="1728129" y="3468871"/>
                </a:lnTo>
                <a:lnTo>
                  <a:pt x="0" y="34688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6347603" y="0"/>
            <a:ext cx="3079360" cy="7336223"/>
            <a:chOff x="0" y="0"/>
            <a:chExt cx="1520672" cy="36228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20672" cy="3622826"/>
            </a:xfrm>
            <a:custGeom>
              <a:avLst/>
              <a:gdLst/>
              <a:ahLst/>
              <a:cxnLst/>
              <a:rect l="l" t="t" r="r" b="b"/>
              <a:pathLst>
                <a:path w="1520672" h="3622826">
                  <a:moveTo>
                    <a:pt x="0" y="0"/>
                  </a:moveTo>
                  <a:lnTo>
                    <a:pt x="1520672" y="0"/>
                  </a:lnTo>
                  <a:lnTo>
                    <a:pt x="1520672" y="3622826"/>
                  </a:lnTo>
                  <a:lnTo>
                    <a:pt x="0" y="3622826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1520672" cy="3641876"/>
            </a:xfrm>
            <a:prstGeom prst="rect">
              <a:avLst/>
            </a:prstGeom>
          </p:spPr>
          <p:txBody>
            <a:bodyPr lIns="27093" tIns="27093" rIns="27093" bIns="27093" rtlCol="0" anchor="ctr"/>
            <a:lstStyle/>
            <a:p>
              <a:pPr algn="ctr">
                <a:lnSpc>
                  <a:spcPts val="1525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827100" y="0"/>
            <a:ext cx="2926500" cy="7336223"/>
            <a:chOff x="0" y="0"/>
            <a:chExt cx="1445185" cy="36228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445185" cy="3622826"/>
            </a:xfrm>
            <a:custGeom>
              <a:avLst/>
              <a:gdLst/>
              <a:ahLst/>
              <a:cxnLst/>
              <a:rect l="l" t="t" r="r" b="b"/>
              <a:pathLst>
                <a:path w="1445185" h="3622826">
                  <a:moveTo>
                    <a:pt x="0" y="0"/>
                  </a:moveTo>
                  <a:lnTo>
                    <a:pt x="1445185" y="0"/>
                  </a:lnTo>
                  <a:lnTo>
                    <a:pt x="1445185" y="3622826"/>
                  </a:lnTo>
                  <a:lnTo>
                    <a:pt x="0" y="3622826"/>
                  </a:ln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1445185" cy="3641876"/>
            </a:xfrm>
            <a:prstGeom prst="rect">
              <a:avLst/>
            </a:prstGeom>
          </p:spPr>
          <p:txBody>
            <a:bodyPr lIns="27093" tIns="27093" rIns="27093" bIns="27093" rtlCol="0" anchor="ctr"/>
            <a:lstStyle/>
            <a:p>
              <a:pPr algn="ctr">
                <a:lnSpc>
                  <a:spcPts val="1525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555166" y="949578"/>
            <a:ext cx="5437067" cy="5437067"/>
            <a:chOff x="0" y="0"/>
            <a:chExt cx="7249423" cy="724942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249423" cy="7249423"/>
            </a:xfrm>
            <a:custGeom>
              <a:avLst/>
              <a:gdLst/>
              <a:ahLst/>
              <a:cxnLst/>
              <a:rect l="l" t="t" r="r" b="b"/>
              <a:pathLst>
                <a:path w="7249423" h="7249423">
                  <a:moveTo>
                    <a:pt x="0" y="0"/>
                  </a:moveTo>
                  <a:lnTo>
                    <a:pt x="7249423" y="0"/>
                  </a:lnTo>
                  <a:lnTo>
                    <a:pt x="7249423" y="7249423"/>
                  </a:lnTo>
                  <a:lnTo>
                    <a:pt x="0" y="72494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614175" y="594602"/>
              <a:ext cx="6059992" cy="6059968"/>
              <a:chOff x="0" y="0"/>
              <a:chExt cx="6350000" cy="6349975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350000" cy="6349975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49975">
                    <a:moveTo>
                      <a:pt x="6350000" y="3175025"/>
                    </a:moveTo>
                    <a:cubicBezTo>
                      <a:pt x="6350000" y="4928451"/>
                      <a:pt x="4928476" y="6349975"/>
                      <a:pt x="3175000" y="6349975"/>
                    </a:cubicBezTo>
                    <a:cubicBezTo>
                      <a:pt x="1421498" y="6349975"/>
                      <a:pt x="0" y="4928451"/>
                      <a:pt x="0" y="3175025"/>
                    </a:cubicBezTo>
                    <a:cubicBezTo>
                      <a:pt x="0" y="1421511"/>
                      <a:pt x="1421498" y="0"/>
                      <a:pt x="3175000" y="0"/>
                    </a:cubicBezTo>
                    <a:cubicBezTo>
                      <a:pt x="4928502" y="0"/>
                      <a:pt x="6350000" y="1421511"/>
                      <a:pt x="6350000" y="3175025"/>
                    </a:cubicBezTo>
                    <a:close/>
                  </a:path>
                </a:pathLst>
              </a:custGeom>
              <a:blipFill>
                <a:blip r:embed="rId6"/>
                <a:stretch>
                  <a:fillRect t="-1419" b="-31752"/>
                </a:stretch>
              </a:blip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3" name="Group 13"/>
          <p:cNvGrpSpPr/>
          <p:nvPr/>
        </p:nvGrpSpPr>
        <p:grpSpPr>
          <a:xfrm>
            <a:off x="556428" y="2657154"/>
            <a:ext cx="50225" cy="3335438"/>
            <a:chOff x="0" y="0"/>
            <a:chExt cx="24802" cy="164713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802" cy="1647130"/>
            </a:xfrm>
            <a:custGeom>
              <a:avLst/>
              <a:gdLst/>
              <a:ahLst/>
              <a:cxnLst/>
              <a:rect l="l" t="t" r="r" b="b"/>
              <a:pathLst>
                <a:path w="24802" h="1647130">
                  <a:moveTo>
                    <a:pt x="0" y="0"/>
                  </a:moveTo>
                  <a:lnTo>
                    <a:pt x="24802" y="0"/>
                  </a:lnTo>
                  <a:lnTo>
                    <a:pt x="24802" y="1647130"/>
                  </a:lnTo>
                  <a:lnTo>
                    <a:pt x="0" y="1647130"/>
                  </a:lnTo>
                  <a:close/>
                </a:path>
              </a:pathLst>
            </a:custGeom>
            <a:solidFill>
              <a:srgbClr val="123D33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24802" cy="1666180"/>
            </a:xfrm>
            <a:prstGeom prst="rect">
              <a:avLst/>
            </a:prstGeom>
          </p:spPr>
          <p:txBody>
            <a:bodyPr lIns="27093" tIns="27093" rIns="27093" bIns="27093" rtlCol="0" anchor="ctr"/>
            <a:lstStyle/>
            <a:p>
              <a:pPr marL="0" lvl="0" indent="0" algn="ctr">
                <a:lnSpc>
                  <a:spcPts val="1525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580692" y="1361493"/>
            <a:ext cx="999383" cy="1175744"/>
          </a:xfrm>
          <a:custGeom>
            <a:avLst/>
            <a:gdLst/>
            <a:ahLst/>
            <a:cxnLst/>
            <a:rect l="l" t="t" r="r" b="b"/>
            <a:pathLst>
              <a:path w="999383" h="1175744">
                <a:moveTo>
                  <a:pt x="0" y="0"/>
                </a:moveTo>
                <a:lnTo>
                  <a:pt x="999383" y="0"/>
                </a:lnTo>
                <a:lnTo>
                  <a:pt x="999383" y="1175745"/>
                </a:lnTo>
                <a:lnTo>
                  <a:pt x="0" y="117574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TextBox 17"/>
          <p:cNvSpPr txBox="1"/>
          <p:nvPr/>
        </p:nvSpPr>
        <p:spPr>
          <a:xfrm>
            <a:off x="740011" y="2986057"/>
            <a:ext cx="4423321" cy="962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38"/>
              </a:lnSpc>
            </a:pPr>
            <a:r>
              <a:rPr lang="en-US" sz="5598" b="1" spc="-111">
                <a:solidFill>
                  <a:srgbClr val="008037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Year 2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31520" y="5208109"/>
            <a:ext cx="4855743" cy="269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37"/>
              </a:lnSpc>
            </a:pPr>
            <a:r>
              <a:rPr lang="en-US" sz="1609" i="1" spc="128">
                <a:solidFill>
                  <a:srgbClr val="191919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To try is to achieve, to achieve is to grow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40011" y="3714333"/>
            <a:ext cx="4423321" cy="962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38"/>
              </a:lnSpc>
            </a:pPr>
            <a:r>
              <a:rPr lang="en-US" sz="5598" b="1" spc="-111">
                <a:solidFill>
                  <a:srgbClr val="FAB540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Curriculum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40011" y="2590479"/>
            <a:ext cx="4423321" cy="580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39"/>
              </a:lnSpc>
            </a:pPr>
            <a:r>
              <a:rPr lang="en-US" sz="3385" b="1" spc="-67">
                <a:solidFill>
                  <a:srgbClr val="040506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Welcome to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31520" y="4581636"/>
            <a:ext cx="4332259" cy="5312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3085" b="1" spc="-61">
                <a:solidFill>
                  <a:srgbClr val="040506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Meeting for  Parents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31520" y="5553444"/>
            <a:ext cx="4332259" cy="4391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20"/>
              </a:lnSpc>
            </a:pPr>
            <a:r>
              <a:rPr lang="en-US" sz="2585" b="1" spc="-51">
                <a:solidFill>
                  <a:srgbClr val="008037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Autumn</a:t>
            </a:r>
            <a:r>
              <a:rPr lang="en-US" sz="2585" b="1" spc="-51">
                <a:solidFill>
                  <a:srgbClr val="040506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48640" y="1839851"/>
            <a:ext cx="8672528" cy="5073429"/>
          </a:xfrm>
          <a:custGeom>
            <a:avLst/>
            <a:gdLst/>
            <a:ahLst/>
            <a:cxnLst/>
            <a:rect l="l" t="t" r="r" b="b"/>
            <a:pathLst>
              <a:path w="8672528" h="5073429">
                <a:moveTo>
                  <a:pt x="0" y="0"/>
                </a:moveTo>
                <a:lnTo>
                  <a:pt x="8672528" y="0"/>
                </a:lnTo>
                <a:lnTo>
                  <a:pt x="8672528" y="5073429"/>
                </a:lnTo>
                <a:lnTo>
                  <a:pt x="0" y="50734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TextBox 6"/>
          <p:cNvSpPr txBox="1"/>
          <p:nvPr/>
        </p:nvSpPr>
        <p:spPr>
          <a:xfrm>
            <a:off x="371311" y="821202"/>
            <a:ext cx="8247134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A typical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 Year 2 day</a:t>
            </a:r>
            <a:r>
              <a:rPr lang="en-US" sz="4399" b="1">
                <a:solidFill>
                  <a:srgbClr val="1E6641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371311" y="821202"/>
            <a:ext cx="8247134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Learning at home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 in Year 2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371311" y="1740554"/>
            <a:ext cx="5162059" cy="2806688"/>
            <a:chOff x="0" y="0"/>
            <a:chExt cx="1911874" cy="10814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11874" cy="1081499"/>
            </a:xfrm>
            <a:custGeom>
              <a:avLst/>
              <a:gdLst/>
              <a:ahLst/>
              <a:cxnLst/>
              <a:rect l="l" t="t" r="r" b="b"/>
              <a:pathLst>
                <a:path w="1911874" h="1081499">
                  <a:moveTo>
                    <a:pt x="53992" y="0"/>
                  </a:moveTo>
                  <a:lnTo>
                    <a:pt x="1857882" y="0"/>
                  </a:lnTo>
                  <a:cubicBezTo>
                    <a:pt x="1872201" y="0"/>
                    <a:pt x="1885934" y="5688"/>
                    <a:pt x="1896060" y="15814"/>
                  </a:cubicBezTo>
                  <a:cubicBezTo>
                    <a:pt x="1906185" y="25939"/>
                    <a:pt x="1911874" y="39672"/>
                    <a:pt x="1911874" y="53992"/>
                  </a:cubicBezTo>
                  <a:lnTo>
                    <a:pt x="1911874" y="1027507"/>
                  </a:lnTo>
                  <a:cubicBezTo>
                    <a:pt x="1911874" y="1057326"/>
                    <a:pt x="1887701" y="1081499"/>
                    <a:pt x="1857882" y="1081499"/>
                  </a:cubicBezTo>
                  <a:lnTo>
                    <a:pt x="53992" y="1081499"/>
                  </a:lnTo>
                  <a:cubicBezTo>
                    <a:pt x="39672" y="1081499"/>
                    <a:pt x="25939" y="1075810"/>
                    <a:pt x="15814" y="1065685"/>
                  </a:cubicBezTo>
                  <a:cubicBezTo>
                    <a:pt x="5688" y="1055559"/>
                    <a:pt x="0" y="1041826"/>
                    <a:pt x="0" y="1027507"/>
                  </a:cubicBezTo>
                  <a:lnTo>
                    <a:pt x="0" y="53992"/>
                  </a:lnTo>
                  <a:cubicBezTo>
                    <a:pt x="0" y="39672"/>
                    <a:pt x="5688" y="25939"/>
                    <a:pt x="15814" y="15814"/>
                  </a:cubicBezTo>
                  <a:cubicBezTo>
                    <a:pt x="25939" y="5688"/>
                    <a:pt x="39672" y="0"/>
                    <a:pt x="539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1911874" cy="11100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71311" y="2199018"/>
            <a:ext cx="5162059" cy="2160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23678" lvl="1" indent="-161839" algn="l">
              <a:lnSpc>
                <a:spcPts val="1948"/>
              </a:lnSpc>
              <a:buFont typeface="Arial"/>
              <a:buChar char="•"/>
            </a:pP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The </a:t>
            </a:r>
            <a:r>
              <a:rPr lang="en-US" sz="1400" b="1" dirty="0">
                <a:solidFill>
                  <a:srgbClr val="000000"/>
                </a:solidFill>
                <a:latin typeface="Poppins" pitchFamily="2" charset="77"/>
                <a:ea typeface="Poppins Bold"/>
                <a:cs typeface="Poppins" pitchFamily="2" charset="77"/>
                <a:sym typeface="Poppins Bold"/>
              </a:rPr>
              <a:t>more</a:t>
            </a: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 children read, the more fluent they will become. </a:t>
            </a:r>
          </a:p>
          <a:p>
            <a:pPr marL="323678" lvl="1" indent="-161839" algn="l">
              <a:lnSpc>
                <a:spcPts val="1948"/>
              </a:lnSpc>
              <a:buFont typeface="Arial"/>
              <a:buChar char="•"/>
            </a:pP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Try to read 3-5 times a week. </a:t>
            </a:r>
          </a:p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Ask questions around the text to help their comprehension skills – who, what, why, when. </a:t>
            </a:r>
          </a:p>
          <a:p>
            <a:pPr marL="323678" lvl="1" indent="-161839" algn="l">
              <a:lnSpc>
                <a:spcPts val="1948"/>
              </a:lnSpc>
              <a:buFont typeface="Arial"/>
              <a:buChar char="•"/>
            </a:pP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Discussion of language – do children understand what new words mean? Ask children to make predictions about what will happen. </a:t>
            </a:r>
          </a:p>
          <a:p>
            <a:pPr marL="323678" lvl="1" indent="-161839" algn="l">
              <a:lnSpc>
                <a:spcPts val="1948"/>
              </a:lnSpc>
              <a:buFont typeface="Arial"/>
              <a:buChar char="•"/>
            </a:pPr>
            <a:r>
              <a:rPr lang="en-US" sz="1400" dirty="0">
                <a:solidFill>
                  <a:srgbClr val="000000"/>
                </a:solidFill>
                <a:latin typeface="Poppins" pitchFamily="2" charset="77"/>
                <a:ea typeface="Poppins"/>
                <a:cs typeface="Poppins" pitchFamily="2" charset="77"/>
                <a:sym typeface="Poppins"/>
              </a:rPr>
              <a:t>Reading a Rainbow - sign for each day a child reads.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1311" y="5222672"/>
            <a:ext cx="4112172" cy="162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children will have these from Year 1. </a:t>
            </a:r>
          </a:p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Mental </a:t>
            </a:r>
            <a:r>
              <a:rPr lang="en-US" sz="13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maths</a:t>
            </a: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skills are the foundation for their </a:t>
            </a:r>
            <a:r>
              <a:rPr lang="en-US" sz="13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maths</a:t>
            </a: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learning. </a:t>
            </a:r>
          </a:p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Support frequently – little and often. </a:t>
            </a:r>
          </a:p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will test in school and update every half term and send a copy home.</a:t>
            </a:r>
          </a:p>
          <a:p>
            <a:pPr algn="ctr">
              <a:lnSpc>
                <a:spcPts val="1818"/>
              </a:lnSpc>
              <a:spcBef>
                <a:spcPct val="0"/>
              </a:spcBef>
            </a:pPr>
            <a:endParaRPr lang="en-US" sz="13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3890" y="1859918"/>
            <a:ext cx="1499169" cy="33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8"/>
              </a:lnSpc>
              <a:spcBef>
                <a:spcPct val="0"/>
              </a:spcBef>
            </a:pPr>
            <a:r>
              <a:rPr lang="en-US" sz="19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5751340" y="1740554"/>
            <a:ext cx="3710053" cy="2068194"/>
            <a:chOff x="0" y="0"/>
            <a:chExt cx="1374094" cy="7659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374094" cy="765998"/>
            </a:xfrm>
            <a:custGeom>
              <a:avLst/>
              <a:gdLst/>
              <a:ahLst/>
              <a:cxnLst/>
              <a:rect l="l" t="t" r="r" b="b"/>
              <a:pathLst>
                <a:path w="1374094" h="765998">
                  <a:moveTo>
                    <a:pt x="75123" y="0"/>
                  </a:moveTo>
                  <a:lnTo>
                    <a:pt x="1298971" y="0"/>
                  </a:lnTo>
                  <a:cubicBezTo>
                    <a:pt x="1318895" y="0"/>
                    <a:pt x="1338003" y="7915"/>
                    <a:pt x="1352091" y="22003"/>
                  </a:cubicBezTo>
                  <a:cubicBezTo>
                    <a:pt x="1366179" y="36091"/>
                    <a:pt x="1374094" y="55199"/>
                    <a:pt x="1374094" y="75123"/>
                  </a:cubicBezTo>
                  <a:lnTo>
                    <a:pt x="1374094" y="690875"/>
                  </a:lnTo>
                  <a:cubicBezTo>
                    <a:pt x="1374094" y="710799"/>
                    <a:pt x="1366179" y="729907"/>
                    <a:pt x="1352091" y="743995"/>
                  </a:cubicBezTo>
                  <a:cubicBezTo>
                    <a:pt x="1338003" y="758083"/>
                    <a:pt x="1318895" y="765998"/>
                    <a:pt x="1298971" y="765998"/>
                  </a:cubicBezTo>
                  <a:lnTo>
                    <a:pt x="75123" y="765998"/>
                  </a:lnTo>
                  <a:cubicBezTo>
                    <a:pt x="55199" y="765998"/>
                    <a:pt x="36091" y="758083"/>
                    <a:pt x="22003" y="743995"/>
                  </a:cubicBezTo>
                  <a:cubicBezTo>
                    <a:pt x="7915" y="729907"/>
                    <a:pt x="0" y="710799"/>
                    <a:pt x="0" y="690875"/>
                  </a:cubicBezTo>
                  <a:lnTo>
                    <a:pt x="0" y="75123"/>
                  </a:lnTo>
                  <a:cubicBezTo>
                    <a:pt x="0" y="55199"/>
                    <a:pt x="7915" y="36091"/>
                    <a:pt x="22003" y="22003"/>
                  </a:cubicBezTo>
                  <a:cubicBezTo>
                    <a:pt x="36091" y="7915"/>
                    <a:pt x="55199" y="0"/>
                    <a:pt x="7512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28575"/>
              <a:ext cx="1374094" cy="7945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843678" y="2235843"/>
            <a:ext cx="3361282" cy="116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Twice every half term – to be completed with support. It is a challenge not an independent piece. Allow children to do what they are capable of.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37245" y="4842216"/>
            <a:ext cx="3537275" cy="33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8"/>
              </a:lnSpc>
              <a:spcBef>
                <a:spcPct val="0"/>
              </a:spcBef>
            </a:pPr>
            <a:r>
              <a:rPr lang="en-US" sz="19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Mental Maths Toolkits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093097" y="1798006"/>
            <a:ext cx="2525349" cy="33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8"/>
              </a:lnSpc>
              <a:spcBef>
                <a:spcPct val="0"/>
              </a:spcBef>
            </a:pPr>
            <a:r>
              <a:rPr lang="en-US" sz="19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Maths Challenge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5751340" y="3788745"/>
            <a:ext cx="3710053" cy="1390031"/>
            <a:chOff x="0" y="-28575"/>
            <a:chExt cx="1374094" cy="514826"/>
          </a:xfrm>
        </p:grpSpPr>
        <p:sp>
          <p:nvSpPr>
            <p:cNvPr id="19" name="Freeform 19"/>
            <p:cNvSpPr/>
            <p:nvPr/>
          </p:nvSpPr>
          <p:spPr>
            <a:xfrm>
              <a:off x="0" y="31750"/>
              <a:ext cx="1374094" cy="454501"/>
            </a:xfrm>
            <a:custGeom>
              <a:avLst/>
              <a:gdLst/>
              <a:ahLst/>
              <a:cxnLst/>
              <a:rect l="l" t="t" r="r" b="b"/>
              <a:pathLst>
                <a:path w="1374094" h="486251">
                  <a:moveTo>
                    <a:pt x="75123" y="0"/>
                  </a:moveTo>
                  <a:lnTo>
                    <a:pt x="1298971" y="0"/>
                  </a:lnTo>
                  <a:cubicBezTo>
                    <a:pt x="1318895" y="0"/>
                    <a:pt x="1338003" y="7915"/>
                    <a:pt x="1352091" y="22003"/>
                  </a:cubicBezTo>
                  <a:cubicBezTo>
                    <a:pt x="1366179" y="36091"/>
                    <a:pt x="1374094" y="55199"/>
                    <a:pt x="1374094" y="75123"/>
                  </a:cubicBezTo>
                  <a:lnTo>
                    <a:pt x="1374094" y="411128"/>
                  </a:lnTo>
                  <a:cubicBezTo>
                    <a:pt x="1374094" y="431052"/>
                    <a:pt x="1366179" y="450160"/>
                    <a:pt x="1352091" y="464248"/>
                  </a:cubicBezTo>
                  <a:cubicBezTo>
                    <a:pt x="1338003" y="478336"/>
                    <a:pt x="1318895" y="486251"/>
                    <a:pt x="1298971" y="486251"/>
                  </a:cubicBezTo>
                  <a:lnTo>
                    <a:pt x="75123" y="486251"/>
                  </a:lnTo>
                  <a:cubicBezTo>
                    <a:pt x="55199" y="486251"/>
                    <a:pt x="36091" y="478336"/>
                    <a:pt x="22003" y="464248"/>
                  </a:cubicBezTo>
                  <a:cubicBezTo>
                    <a:pt x="7915" y="450160"/>
                    <a:pt x="0" y="431052"/>
                    <a:pt x="0" y="411128"/>
                  </a:cubicBezTo>
                  <a:lnTo>
                    <a:pt x="0" y="75123"/>
                  </a:lnTo>
                  <a:cubicBezTo>
                    <a:pt x="0" y="55199"/>
                    <a:pt x="7915" y="36091"/>
                    <a:pt x="22003" y="22003"/>
                  </a:cubicBezTo>
                  <a:cubicBezTo>
                    <a:pt x="36091" y="7915"/>
                    <a:pt x="55199" y="0"/>
                    <a:pt x="7512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28575"/>
              <a:ext cx="1374094" cy="514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5915436" y="4475470"/>
            <a:ext cx="3545958" cy="457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Every half term. Linked to topic work. GFOL house this half term.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093097" y="4083040"/>
            <a:ext cx="2525349" cy="33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8"/>
              </a:lnSpc>
              <a:spcBef>
                <a:spcPct val="0"/>
              </a:spcBef>
            </a:pPr>
            <a:r>
              <a:rPr lang="en-US" sz="19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Home Learning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5751340" y="5410200"/>
            <a:ext cx="3710053" cy="1312878"/>
            <a:chOff x="0" y="0"/>
            <a:chExt cx="1374094" cy="486251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374094" cy="486251"/>
            </a:xfrm>
            <a:custGeom>
              <a:avLst/>
              <a:gdLst/>
              <a:ahLst/>
              <a:cxnLst/>
              <a:rect l="l" t="t" r="r" b="b"/>
              <a:pathLst>
                <a:path w="1374094" h="486251">
                  <a:moveTo>
                    <a:pt x="75123" y="0"/>
                  </a:moveTo>
                  <a:lnTo>
                    <a:pt x="1298971" y="0"/>
                  </a:lnTo>
                  <a:cubicBezTo>
                    <a:pt x="1318895" y="0"/>
                    <a:pt x="1338003" y="7915"/>
                    <a:pt x="1352091" y="22003"/>
                  </a:cubicBezTo>
                  <a:cubicBezTo>
                    <a:pt x="1366179" y="36091"/>
                    <a:pt x="1374094" y="55199"/>
                    <a:pt x="1374094" y="75123"/>
                  </a:cubicBezTo>
                  <a:lnTo>
                    <a:pt x="1374094" y="411128"/>
                  </a:lnTo>
                  <a:cubicBezTo>
                    <a:pt x="1374094" y="431052"/>
                    <a:pt x="1366179" y="450160"/>
                    <a:pt x="1352091" y="464248"/>
                  </a:cubicBezTo>
                  <a:cubicBezTo>
                    <a:pt x="1338003" y="478336"/>
                    <a:pt x="1318895" y="486251"/>
                    <a:pt x="1298971" y="486251"/>
                  </a:cubicBezTo>
                  <a:lnTo>
                    <a:pt x="75123" y="486251"/>
                  </a:lnTo>
                  <a:cubicBezTo>
                    <a:pt x="55199" y="486251"/>
                    <a:pt x="36091" y="478336"/>
                    <a:pt x="22003" y="464248"/>
                  </a:cubicBezTo>
                  <a:cubicBezTo>
                    <a:pt x="7915" y="450160"/>
                    <a:pt x="0" y="431052"/>
                    <a:pt x="0" y="411128"/>
                  </a:cubicBezTo>
                  <a:lnTo>
                    <a:pt x="0" y="75123"/>
                  </a:lnTo>
                  <a:cubicBezTo>
                    <a:pt x="0" y="55199"/>
                    <a:pt x="7915" y="36091"/>
                    <a:pt x="22003" y="22003"/>
                  </a:cubicBezTo>
                  <a:cubicBezTo>
                    <a:pt x="36091" y="7915"/>
                    <a:pt x="55199" y="0"/>
                    <a:pt x="7512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1374094" cy="514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5833388" y="5860662"/>
            <a:ext cx="3486931" cy="7061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2089" lvl="1" indent="-151044" algn="l">
              <a:lnSpc>
                <a:spcPts val="1818"/>
              </a:lnSpc>
              <a:buFont typeface="Arial"/>
              <a:buChar char="•"/>
            </a:pPr>
            <a:r>
              <a:rPr lang="en-US" sz="1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What we have been and will be learning. Suggestions of how you can support them at home.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339950" y="4060766"/>
            <a:ext cx="7184369" cy="2912856"/>
            <a:chOff x="-749004" y="-28575"/>
            <a:chExt cx="2660878" cy="1078835"/>
          </a:xfrm>
        </p:grpSpPr>
        <p:sp>
          <p:nvSpPr>
            <p:cNvPr id="29" name="Freeform 29"/>
            <p:cNvSpPr/>
            <p:nvPr/>
          </p:nvSpPr>
          <p:spPr>
            <a:xfrm>
              <a:off x="-749004" y="228480"/>
              <a:ext cx="1911874" cy="821780"/>
            </a:xfrm>
            <a:custGeom>
              <a:avLst/>
              <a:gdLst/>
              <a:ahLst/>
              <a:cxnLst/>
              <a:rect l="l" t="t" r="r" b="b"/>
              <a:pathLst>
                <a:path w="1911874" h="821780">
                  <a:moveTo>
                    <a:pt x="53992" y="0"/>
                  </a:moveTo>
                  <a:lnTo>
                    <a:pt x="1857882" y="0"/>
                  </a:lnTo>
                  <a:cubicBezTo>
                    <a:pt x="1872201" y="0"/>
                    <a:pt x="1885934" y="5688"/>
                    <a:pt x="1896060" y="15814"/>
                  </a:cubicBezTo>
                  <a:cubicBezTo>
                    <a:pt x="1906185" y="25939"/>
                    <a:pt x="1911874" y="39672"/>
                    <a:pt x="1911874" y="53992"/>
                  </a:cubicBezTo>
                  <a:lnTo>
                    <a:pt x="1911874" y="767789"/>
                  </a:lnTo>
                  <a:cubicBezTo>
                    <a:pt x="1911874" y="797607"/>
                    <a:pt x="1887701" y="821780"/>
                    <a:pt x="1857882" y="821780"/>
                  </a:cubicBezTo>
                  <a:lnTo>
                    <a:pt x="53992" y="821780"/>
                  </a:lnTo>
                  <a:cubicBezTo>
                    <a:pt x="39672" y="821780"/>
                    <a:pt x="25939" y="816092"/>
                    <a:pt x="15814" y="805967"/>
                  </a:cubicBezTo>
                  <a:cubicBezTo>
                    <a:pt x="5688" y="795841"/>
                    <a:pt x="0" y="782108"/>
                    <a:pt x="0" y="767789"/>
                  </a:cubicBezTo>
                  <a:lnTo>
                    <a:pt x="0" y="53992"/>
                  </a:lnTo>
                  <a:cubicBezTo>
                    <a:pt x="0" y="39672"/>
                    <a:pt x="5688" y="25939"/>
                    <a:pt x="15814" y="15814"/>
                  </a:cubicBezTo>
                  <a:cubicBezTo>
                    <a:pt x="25939" y="5688"/>
                    <a:pt x="39672" y="0"/>
                    <a:pt x="539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28575"/>
              <a:ext cx="1911874" cy="8503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6096000" y="5447902"/>
            <a:ext cx="2525349" cy="33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8"/>
              </a:lnSpc>
              <a:spcBef>
                <a:spcPct val="0"/>
              </a:spcBef>
            </a:pPr>
            <a:r>
              <a:rPr lang="en-US" sz="19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Newsletter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48640" y="1965530"/>
            <a:ext cx="3271939" cy="4692176"/>
          </a:xfrm>
          <a:custGeom>
            <a:avLst/>
            <a:gdLst/>
            <a:ahLst/>
            <a:cxnLst/>
            <a:rect l="l" t="t" r="r" b="b"/>
            <a:pathLst>
              <a:path w="3271939" h="4692176">
                <a:moveTo>
                  <a:pt x="0" y="0"/>
                </a:moveTo>
                <a:lnTo>
                  <a:pt x="3271939" y="0"/>
                </a:lnTo>
                <a:lnTo>
                  <a:pt x="3271939" y="4692177"/>
                </a:lnTo>
                <a:lnTo>
                  <a:pt x="0" y="46921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371311" y="821202"/>
            <a:ext cx="8247134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Learning at home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 in Year 2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4042901" y="1758846"/>
            <a:ext cx="5448929" cy="1278509"/>
            <a:chOff x="0" y="0"/>
            <a:chExt cx="2018122" cy="4735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18122" cy="473522"/>
            </a:xfrm>
            <a:custGeom>
              <a:avLst/>
              <a:gdLst/>
              <a:ahLst/>
              <a:cxnLst/>
              <a:rect l="l" t="t" r="r" b="b"/>
              <a:pathLst>
                <a:path w="2018122" h="473522">
                  <a:moveTo>
                    <a:pt x="51149" y="0"/>
                  </a:moveTo>
                  <a:lnTo>
                    <a:pt x="1966973" y="0"/>
                  </a:lnTo>
                  <a:cubicBezTo>
                    <a:pt x="1995222" y="0"/>
                    <a:pt x="2018122" y="22900"/>
                    <a:pt x="2018122" y="51149"/>
                  </a:cubicBezTo>
                  <a:lnTo>
                    <a:pt x="2018122" y="422373"/>
                  </a:lnTo>
                  <a:cubicBezTo>
                    <a:pt x="2018122" y="435938"/>
                    <a:pt x="2012733" y="448948"/>
                    <a:pt x="2003141" y="458541"/>
                  </a:cubicBezTo>
                  <a:cubicBezTo>
                    <a:pt x="1993548" y="468133"/>
                    <a:pt x="1980538" y="473522"/>
                    <a:pt x="1966973" y="473522"/>
                  </a:cubicBezTo>
                  <a:lnTo>
                    <a:pt x="51149" y="473522"/>
                  </a:lnTo>
                  <a:cubicBezTo>
                    <a:pt x="22900" y="473522"/>
                    <a:pt x="0" y="450622"/>
                    <a:pt x="0" y="422373"/>
                  </a:cubicBezTo>
                  <a:lnTo>
                    <a:pt x="0" y="51149"/>
                  </a:lnTo>
                  <a:cubicBezTo>
                    <a:pt x="0" y="22900"/>
                    <a:pt x="22900" y="0"/>
                    <a:pt x="5114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2018122" cy="502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181240" y="1917905"/>
            <a:ext cx="5218080" cy="85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Each child will start again with a </a:t>
            </a:r>
            <a:r>
              <a:rPr lang="en-US" sz="1699">
                <a:solidFill>
                  <a:srgbClr val="D92426"/>
                </a:solidFill>
                <a:latin typeface="Poppins"/>
                <a:ea typeface="Poppins"/>
                <a:cs typeface="Poppins"/>
                <a:sym typeface="Poppins"/>
              </a:rPr>
              <a:t>red 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sheet and when they read each day to an adult at home, the book worm is dated, signed and coloured in. 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4046765" y="3218330"/>
            <a:ext cx="5448929" cy="1278509"/>
            <a:chOff x="0" y="0"/>
            <a:chExt cx="2018122" cy="47352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018122" cy="473522"/>
            </a:xfrm>
            <a:custGeom>
              <a:avLst/>
              <a:gdLst/>
              <a:ahLst/>
              <a:cxnLst/>
              <a:rect l="l" t="t" r="r" b="b"/>
              <a:pathLst>
                <a:path w="2018122" h="473522">
                  <a:moveTo>
                    <a:pt x="51149" y="0"/>
                  </a:moveTo>
                  <a:lnTo>
                    <a:pt x="1966973" y="0"/>
                  </a:lnTo>
                  <a:cubicBezTo>
                    <a:pt x="1995222" y="0"/>
                    <a:pt x="2018122" y="22900"/>
                    <a:pt x="2018122" y="51149"/>
                  </a:cubicBezTo>
                  <a:lnTo>
                    <a:pt x="2018122" y="422373"/>
                  </a:lnTo>
                  <a:cubicBezTo>
                    <a:pt x="2018122" y="435938"/>
                    <a:pt x="2012733" y="448948"/>
                    <a:pt x="2003141" y="458541"/>
                  </a:cubicBezTo>
                  <a:cubicBezTo>
                    <a:pt x="1993548" y="468133"/>
                    <a:pt x="1980538" y="473522"/>
                    <a:pt x="1966973" y="473522"/>
                  </a:cubicBezTo>
                  <a:lnTo>
                    <a:pt x="51149" y="473522"/>
                  </a:lnTo>
                  <a:cubicBezTo>
                    <a:pt x="22900" y="473522"/>
                    <a:pt x="0" y="450622"/>
                    <a:pt x="0" y="422373"/>
                  </a:cubicBezTo>
                  <a:lnTo>
                    <a:pt x="0" y="51149"/>
                  </a:lnTo>
                  <a:cubicBezTo>
                    <a:pt x="0" y="22900"/>
                    <a:pt x="22900" y="0"/>
                    <a:pt x="5114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018122" cy="502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181240" y="3277824"/>
            <a:ext cx="5218080" cy="1130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Once a worm is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complete (25 days)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the child receives a sticker of that colour to wear at school and they move on to the next colour of the rainbow.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4065815" y="4658764"/>
            <a:ext cx="5448929" cy="927889"/>
            <a:chOff x="0" y="0"/>
            <a:chExt cx="2018122" cy="34366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18122" cy="343663"/>
            </a:xfrm>
            <a:custGeom>
              <a:avLst/>
              <a:gdLst/>
              <a:ahLst/>
              <a:cxnLst/>
              <a:rect l="l" t="t" r="r" b="b"/>
              <a:pathLst>
                <a:path w="2018122" h="343663">
                  <a:moveTo>
                    <a:pt x="51149" y="0"/>
                  </a:moveTo>
                  <a:lnTo>
                    <a:pt x="1966973" y="0"/>
                  </a:lnTo>
                  <a:cubicBezTo>
                    <a:pt x="1995222" y="0"/>
                    <a:pt x="2018122" y="22900"/>
                    <a:pt x="2018122" y="51149"/>
                  </a:cubicBezTo>
                  <a:lnTo>
                    <a:pt x="2018122" y="292513"/>
                  </a:lnTo>
                  <a:cubicBezTo>
                    <a:pt x="2018122" y="320762"/>
                    <a:pt x="1995222" y="343663"/>
                    <a:pt x="1966973" y="343663"/>
                  </a:cubicBezTo>
                  <a:lnTo>
                    <a:pt x="51149" y="343663"/>
                  </a:lnTo>
                  <a:cubicBezTo>
                    <a:pt x="22900" y="343663"/>
                    <a:pt x="0" y="320762"/>
                    <a:pt x="0" y="292513"/>
                  </a:cubicBezTo>
                  <a:lnTo>
                    <a:pt x="0" y="51149"/>
                  </a:lnTo>
                  <a:cubicBezTo>
                    <a:pt x="0" y="22900"/>
                    <a:pt x="22900" y="0"/>
                    <a:pt x="5114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28575"/>
              <a:ext cx="2018122" cy="372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278420" y="4830214"/>
            <a:ext cx="5042770" cy="578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There are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10 different colours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that your child can complete.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4065815" y="5742084"/>
            <a:ext cx="5448929" cy="1278509"/>
            <a:chOff x="0" y="0"/>
            <a:chExt cx="2018122" cy="47352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018122" cy="473522"/>
            </a:xfrm>
            <a:custGeom>
              <a:avLst/>
              <a:gdLst/>
              <a:ahLst/>
              <a:cxnLst/>
              <a:rect l="l" t="t" r="r" b="b"/>
              <a:pathLst>
                <a:path w="2018122" h="473522">
                  <a:moveTo>
                    <a:pt x="51149" y="0"/>
                  </a:moveTo>
                  <a:lnTo>
                    <a:pt x="1966973" y="0"/>
                  </a:lnTo>
                  <a:cubicBezTo>
                    <a:pt x="1995222" y="0"/>
                    <a:pt x="2018122" y="22900"/>
                    <a:pt x="2018122" y="51149"/>
                  </a:cubicBezTo>
                  <a:lnTo>
                    <a:pt x="2018122" y="422373"/>
                  </a:lnTo>
                  <a:cubicBezTo>
                    <a:pt x="2018122" y="435938"/>
                    <a:pt x="2012733" y="448948"/>
                    <a:pt x="2003141" y="458541"/>
                  </a:cubicBezTo>
                  <a:cubicBezTo>
                    <a:pt x="1993548" y="468133"/>
                    <a:pt x="1980538" y="473522"/>
                    <a:pt x="1966973" y="473522"/>
                  </a:cubicBezTo>
                  <a:lnTo>
                    <a:pt x="51149" y="473522"/>
                  </a:lnTo>
                  <a:cubicBezTo>
                    <a:pt x="22900" y="473522"/>
                    <a:pt x="0" y="450622"/>
                    <a:pt x="0" y="422373"/>
                  </a:cubicBezTo>
                  <a:lnTo>
                    <a:pt x="0" y="51149"/>
                  </a:lnTo>
                  <a:cubicBezTo>
                    <a:pt x="0" y="22900"/>
                    <a:pt x="22900" y="0"/>
                    <a:pt x="5114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2018122" cy="502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198979" y="5854709"/>
            <a:ext cx="5005981" cy="85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Parents, you will need to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sign and date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the book worms at home (you will still need to sign the reading diary as well!)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6352759" y="827352"/>
            <a:ext cx="3092346" cy="309234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14007" r="-14007"/>
              </a:stretch>
            </a:blipFill>
            <a:ln w="38100" cap="sq">
              <a:solidFill>
                <a:srgbClr val="008037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76122" y="1768427"/>
            <a:ext cx="5544622" cy="60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P.E. will be on 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Fridays</a:t>
            </a:r>
            <a:r>
              <a:rPr lang="en-US" sz="1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(gymnastics this half term) and 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Wednesdays.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71311" y="821202"/>
            <a:ext cx="8247134" cy="650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P.E. </a:t>
            </a:r>
            <a:r>
              <a:rPr lang="en-US" sz="4399" b="1" dirty="0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in Year 2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66500" y="2680010"/>
            <a:ext cx="5563990" cy="1461366"/>
            <a:chOff x="0" y="0"/>
            <a:chExt cx="2060737" cy="54124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60737" cy="541247"/>
            </a:xfrm>
            <a:custGeom>
              <a:avLst/>
              <a:gdLst/>
              <a:ahLst/>
              <a:cxnLst/>
              <a:rect l="l" t="t" r="r" b="b"/>
              <a:pathLst>
                <a:path w="2060737" h="541247">
                  <a:moveTo>
                    <a:pt x="50092" y="0"/>
                  </a:moveTo>
                  <a:lnTo>
                    <a:pt x="2010645" y="0"/>
                  </a:lnTo>
                  <a:cubicBezTo>
                    <a:pt x="2023930" y="0"/>
                    <a:pt x="2036671" y="5277"/>
                    <a:pt x="2046065" y="14671"/>
                  </a:cubicBezTo>
                  <a:cubicBezTo>
                    <a:pt x="2055459" y="24065"/>
                    <a:pt x="2060737" y="36806"/>
                    <a:pt x="2060737" y="50092"/>
                  </a:cubicBezTo>
                  <a:lnTo>
                    <a:pt x="2060737" y="491155"/>
                  </a:lnTo>
                  <a:cubicBezTo>
                    <a:pt x="2060737" y="518820"/>
                    <a:pt x="2038310" y="541247"/>
                    <a:pt x="2010645" y="541247"/>
                  </a:cubicBezTo>
                  <a:lnTo>
                    <a:pt x="50092" y="541247"/>
                  </a:lnTo>
                  <a:cubicBezTo>
                    <a:pt x="22427" y="541247"/>
                    <a:pt x="0" y="518820"/>
                    <a:pt x="0" y="491155"/>
                  </a:cubicBezTo>
                  <a:lnTo>
                    <a:pt x="0" y="50092"/>
                  </a:lnTo>
                  <a:cubicBezTo>
                    <a:pt x="0" y="22427"/>
                    <a:pt x="22427" y="0"/>
                    <a:pt x="500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2060737" cy="5698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76122" y="2792976"/>
            <a:ext cx="5236708" cy="119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Please make sure </a:t>
            </a:r>
            <a:r>
              <a:rPr lang="en-US" sz="1799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P.E. kits are in school every day. </a:t>
            </a:r>
            <a:r>
              <a:rPr lang="en-US" sz="17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Named (Navy shorts, trousers/leggings for the cold weather, white  t-shirt and navy sweatshirt/hoodie plus </a:t>
            </a:r>
            <a:r>
              <a:rPr lang="en-US" sz="17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plimsolls</a:t>
            </a:r>
            <a:r>
              <a:rPr lang="en-US" sz="17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/trainers). 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272963" y="4255675"/>
            <a:ext cx="5563990" cy="874465"/>
            <a:chOff x="0" y="0"/>
            <a:chExt cx="2060737" cy="32387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060737" cy="323876"/>
            </a:xfrm>
            <a:custGeom>
              <a:avLst/>
              <a:gdLst/>
              <a:ahLst/>
              <a:cxnLst/>
              <a:rect l="l" t="t" r="r" b="b"/>
              <a:pathLst>
                <a:path w="2060737" h="323876">
                  <a:moveTo>
                    <a:pt x="50092" y="0"/>
                  </a:moveTo>
                  <a:lnTo>
                    <a:pt x="2010645" y="0"/>
                  </a:lnTo>
                  <a:cubicBezTo>
                    <a:pt x="2023930" y="0"/>
                    <a:pt x="2036671" y="5277"/>
                    <a:pt x="2046065" y="14671"/>
                  </a:cubicBezTo>
                  <a:cubicBezTo>
                    <a:pt x="2055459" y="24065"/>
                    <a:pt x="2060737" y="36806"/>
                    <a:pt x="2060737" y="50092"/>
                  </a:cubicBezTo>
                  <a:lnTo>
                    <a:pt x="2060737" y="273784"/>
                  </a:lnTo>
                  <a:cubicBezTo>
                    <a:pt x="2060737" y="301449"/>
                    <a:pt x="2038310" y="323876"/>
                    <a:pt x="2010645" y="323876"/>
                  </a:cubicBezTo>
                  <a:lnTo>
                    <a:pt x="50092" y="323876"/>
                  </a:lnTo>
                  <a:cubicBezTo>
                    <a:pt x="36806" y="323876"/>
                    <a:pt x="24065" y="318598"/>
                    <a:pt x="14671" y="309204"/>
                  </a:cubicBezTo>
                  <a:cubicBezTo>
                    <a:pt x="5277" y="299810"/>
                    <a:pt x="0" y="287069"/>
                    <a:pt x="0" y="273784"/>
                  </a:cubicBezTo>
                  <a:lnTo>
                    <a:pt x="0" y="50092"/>
                  </a:lnTo>
                  <a:cubicBezTo>
                    <a:pt x="0" y="22427"/>
                    <a:pt x="22427" y="0"/>
                    <a:pt x="500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2060737" cy="3524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485750" y="4370958"/>
            <a:ext cx="5124497" cy="60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Hair tied back if it is long (boy/girl) and earrings taped or removed on P.E. days.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52513" y="5358740"/>
            <a:ext cx="5190970" cy="580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Children will also be learning hockey and tennis led by outside coaches.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1311" y="6563192"/>
            <a:ext cx="5754243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After school sports clubs run through the year. 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6352759" y="4033998"/>
            <a:ext cx="3092346" cy="3092346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54145" t="-15426" r="-10075"/>
              </a:stretch>
            </a:blipFill>
            <a:ln w="38100" cap="sq">
              <a:solidFill>
                <a:srgbClr val="008037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266500" y="1653145"/>
            <a:ext cx="5563990" cy="874465"/>
            <a:chOff x="0" y="0"/>
            <a:chExt cx="2060737" cy="323876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060737" cy="323876"/>
            </a:xfrm>
            <a:custGeom>
              <a:avLst/>
              <a:gdLst/>
              <a:ahLst/>
              <a:cxnLst/>
              <a:rect l="l" t="t" r="r" b="b"/>
              <a:pathLst>
                <a:path w="2060737" h="323876">
                  <a:moveTo>
                    <a:pt x="50092" y="0"/>
                  </a:moveTo>
                  <a:lnTo>
                    <a:pt x="2010645" y="0"/>
                  </a:lnTo>
                  <a:cubicBezTo>
                    <a:pt x="2023930" y="0"/>
                    <a:pt x="2036671" y="5277"/>
                    <a:pt x="2046065" y="14671"/>
                  </a:cubicBezTo>
                  <a:cubicBezTo>
                    <a:pt x="2055459" y="24065"/>
                    <a:pt x="2060737" y="36806"/>
                    <a:pt x="2060737" y="50092"/>
                  </a:cubicBezTo>
                  <a:lnTo>
                    <a:pt x="2060737" y="273784"/>
                  </a:lnTo>
                  <a:cubicBezTo>
                    <a:pt x="2060737" y="301449"/>
                    <a:pt x="2038310" y="323876"/>
                    <a:pt x="2010645" y="323876"/>
                  </a:cubicBezTo>
                  <a:lnTo>
                    <a:pt x="50092" y="323876"/>
                  </a:lnTo>
                  <a:cubicBezTo>
                    <a:pt x="36806" y="323876"/>
                    <a:pt x="24065" y="318598"/>
                    <a:pt x="14671" y="309204"/>
                  </a:cubicBezTo>
                  <a:cubicBezTo>
                    <a:pt x="5277" y="299810"/>
                    <a:pt x="0" y="287069"/>
                    <a:pt x="0" y="273784"/>
                  </a:cubicBezTo>
                  <a:lnTo>
                    <a:pt x="0" y="50092"/>
                  </a:lnTo>
                  <a:cubicBezTo>
                    <a:pt x="0" y="22427"/>
                    <a:pt x="22427" y="0"/>
                    <a:pt x="500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2060737" cy="3524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13">
            <a:extLst>
              <a:ext uri="{FF2B5EF4-FFF2-40B4-BE49-F238E27FC236}">
                <a16:creationId xmlns:a16="http://schemas.microsoft.com/office/drawing/2014/main" id="{892460C9-0AC0-4678-A9E5-DC0DB6466FF9}"/>
              </a:ext>
            </a:extLst>
          </p:cNvPr>
          <p:cNvGrpSpPr/>
          <p:nvPr/>
        </p:nvGrpSpPr>
        <p:grpSpPr>
          <a:xfrm>
            <a:off x="278015" y="5264378"/>
            <a:ext cx="5563990" cy="874465"/>
            <a:chOff x="0" y="0"/>
            <a:chExt cx="2060737" cy="323876"/>
          </a:xfrm>
        </p:grpSpPr>
        <p:sp>
          <p:nvSpPr>
            <p:cNvPr id="30" name="Freeform 14">
              <a:extLst>
                <a:ext uri="{FF2B5EF4-FFF2-40B4-BE49-F238E27FC236}">
                  <a16:creationId xmlns:a16="http://schemas.microsoft.com/office/drawing/2014/main" id="{EA7000A6-AFE6-42F0-AD1F-86F784D40523}"/>
                </a:ext>
              </a:extLst>
            </p:cNvPr>
            <p:cNvSpPr/>
            <p:nvPr/>
          </p:nvSpPr>
          <p:spPr>
            <a:xfrm>
              <a:off x="0" y="0"/>
              <a:ext cx="2060737" cy="323876"/>
            </a:xfrm>
            <a:custGeom>
              <a:avLst/>
              <a:gdLst/>
              <a:ahLst/>
              <a:cxnLst/>
              <a:rect l="l" t="t" r="r" b="b"/>
              <a:pathLst>
                <a:path w="2060737" h="323876">
                  <a:moveTo>
                    <a:pt x="50092" y="0"/>
                  </a:moveTo>
                  <a:lnTo>
                    <a:pt x="2010645" y="0"/>
                  </a:lnTo>
                  <a:cubicBezTo>
                    <a:pt x="2023930" y="0"/>
                    <a:pt x="2036671" y="5277"/>
                    <a:pt x="2046065" y="14671"/>
                  </a:cubicBezTo>
                  <a:cubicBezTo>
                    <a:pt x="2055459" y="24065"/>
                    <a:pt x="2060737" y="36806"/>
                    <a:pt x="2060737" y="50092"/>
                  </a:cubicBezTo>
                  <a:lnTo>
                    <a:pt x="2060737" y="273784"/>
                  </a:lnTo>
                  <a:cubicBezTo>
                    <a:pt x="2060737" y="301449"/>
                    <a:pt x="2038310" y="323876"/>
                    <a:pt x="2010645" y="323876"/>
                  </a:cubicBezTo>
                  <a:lnTo>
                    <a:pt x="50092" y="323876"/>
                  </a:lnTo>
                  <a:cubicBezTo>
                    <a:pt x="36806" y="323876"/>
                    <a:pt x="24065" y="318598"/>
                    <a:pt x="14671" y="309204"/>
                  </a:cubicBezTo>
                  <a:cubicBezTo>
                    <a:pt x="5277" y="299810"/>
                    <a:pt x="0" y="287069"/>
                    <a:pt x="0" y="273784"/>
                  </a:cubicBezTo>
                  <a:lnTo>
                    <a:pt x="0" y="50092"/>
                  </a:lnTo>
                  <a:cubicBezTo>
                    <a:pt x="0" y="22427"/>
                    <a:pt x="22427" y="0"/>
                    <a:pt x="5009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24934B89-3EF8-40A3-B563-263D9A82A075}"/>
                </a:ext>
              </a:extLst>
            </p:cNvPr>
            <p:cNvSpPr txBox="1"/>
            <p:nvPr/>
          </p:nvSpPr>
          <p:spPr>
            <a:xfrm>
              <a:off x="0" y="-28575"/>
              <a:ext cx="2060737" cy="3524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7"/>
          <p:cNvGrpSpPr/>
          <p:nvPr/>
        </p:nvGrpSpPr>
        <p:grpSpPr>
          <a:xfrm>
            <a:off x="565046" y="1719404"/>
            <a:ext cx="1035484" cy="5519596"/>
            <a:chOff x="0" y="0"/>
            <a:chExt cx="799822" cy="426341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99822" cy="4263410"/>
            </a:xfrm>
            <a:custGeom>
              <a:avLst/>
              <a:gdLst/>
              <a:ahLst/>
              <a:cxnLst/>
              <a:rect l="l" t="t" r="r" b="b"/>
              <a:pathLst>
                <a:path w="799822" h="4263410">
                  <a:moveTo>
                    <a:pt x="0" y="0"/>
                  </a:moveTo>
                  <a:lnTo>
                    <a:pt x="799822" y="0"/>
                  </a:lnTo>
                  <a:lnTo>
                    <a:pt x="799822" y="4263410"/>
                  </a:lnTo>
                  <a:lnTo>
                    <a:pt x="0" y="4263410"/>
                  </a:ln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1D89CAD0-DE2C-93D6-8E7E-5F1ADD9D4B6F}"/>
              </a:ext>
            </a:extLst>
          </p:cNvPr>
          <p:cNvSpPr/>
          <p:nvPr/>
        </p:nvSpPr>
        <p:spPr>
          <a:xfrm>
            <a:off x="746804" y="5624918"/>
            <a:ext cx="918957" cy="8897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C874F847-7476-8D8A-20E9-8226DFFF8C13}"/>
              </a:ext>
            </a:extLst>
          </p:cNvPr>
          <p:cNvSpPr/>
          <p:nvPr/>
        </p:nvSpPr>
        <p:spPr>
          <a:xfrm>
            <a:off x="761846" y="4419600"/>
            <a:ext cx="914400" cy="9144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2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61846" y="4444699"/>
            <a:ext cx="8310676" cy="889301"/>
            <a:chOff x="0" y="0"/>
            <a:chExt cx="3031601" cy="32937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031601" cy="329371"/>
            </a:xfrm>
            <a:custGeom>
              <a:avLst/>
              <a:gdLst/>
              <a:ahLst/>
              <a:cxnLst/>
              <a:rect l="l" t="t" r="r" b="b"/>
              <a:pathLst>
                <a:path w="3031601" h="329371">
                  <a:moveTo>
                    <a:pt x="34050" y="0"/>
                  </a:moveTo>
                  <a:lnTo>
                    <a:pt x="2997551" y="0"/>
                  </a:lnTo>
                  <a:cubicBezTo>
                    <a:pt x="3006582" y="0"/>
                    <a:pt x="3015243" y="3587"/>
                    <a:pt x="3021628" y="9973"/>
                  </a:cubicBezTo>
                  <a:cubicBezTo>
                    <a:pt x="3028014" y="16359"/>
                    <a:pt x="3031601" y="25019"/>
                    <a:pt x="3031601" y="34050"/>
                  </a:cubicBezTo>
                  <a:lnTo>
                    <a:pt x="3031601" y="295321"/>
                  </a:lnTo>
                  <a:cubicBezTo>
                    <a:pt x="3031601" y="304351"/>
                    <a:pt x="3028014" y="313012"/>
                    <a:pt x="3021628" y="319398"/>
                  </a:cubicBezTo>
                  <a:cubicBezTo>
                    <a:pt x="3015243" y="325783"/>
                    <a:pt x="3006582" y="329371"/>
                    <a:pt x="2997551" y="329371"/>
                  </a:cubicBezTo>
                  <a:lnTo>
                    <a:pt x="34050" y="329371"/>
                  </a:lnTo>
                  <a:cubicBezTo>
                    <a:pt x="25019" y="329371"/>
                    <a:pt x="16359" y="325783"/>
                    <a:pt x="9973" y="319398"/>
                  </a:cubicBezTo>
                  <a:cubicBezTo>
                    <a:pt x="3587" y="313012"/>
                    <a:pt x="0" y="304351"/>
                    <a:pt x="0" y="295321"/>
                  </a:cubicBezTo>
                  <a:lnTo>
                    <a:pt x="0" y="34050"/>
                  </a:lnTo>
                  <a:cubicBezTo>
                    <a:pt x="0" y="25019"/>
                    <a:pt x="3587" y="16359"/>
                    <a:pt x="9973" y="9973"/>
                  </a:cubicBezTo>
                  <a:cubicBezTo>
                    <a:pt x="16359" y="3587"/>
                    <a:pt x="25019" y="0"/>
                    <a:pt x="3405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3031601" cy="3579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734947" y="4560891"/>
            <a:ext cx="4992067" cy="332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19"/>
              </a:lnSpc>
            </a:pPr>
            <a:r>
              <a:rPr lang="en-US" sz="2199" b="1" spc="65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Open Door Policy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5E73834-168B-F981-896A-24AD29C0E283}"/>
              </a:ext>
            </a:extLst>
          </p:cNvPr>
          <p:cNvSpPr/>
          <p:nvPr/>
        </p:nvSpPr>
        <p:spPr>
          <a:xfrm>
            <a:off x="762000" y="3200400"/>
            <a:ext cx="914400" cy="9144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4"/>
          <p:cNvSpPr/>
          <p:nvPr/>
        </p:nvSpPr>
        <p:spPr>
          <a:xfrm>
            <a:off x="914400" y="4549173"/>
            <a:ext cx="379456" cy="632427"/>
          </a:xfrm>
          <a:custGeom>
            <a:avLst/>
            <a:gdLst/>
            <a:ahLst/>
            <a:cxnLst/>
            <a:rect l="l" t="t" r="r" b="b"/>
            <a:pathLst>
              <a:path w="379456" h="632427">
                <a:moveTo>
                  <a:pt x="0" y="0"/>
                </a:moveTo>
                <a:lnTo>
                  <a:pt x="379456" y="0"/>
                </a:lnTo>
                <a:lnTo>
                  <a:pt x="379456" y="632427"/>
                </a:lnTo>
                <a:lnTo>
                  <a:pt x="0" y="632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25" name="Group 25"/>
          <p:cNvGrpSpPr/>
          <p:nvPr/>
        </p:nvGrpSpPr>
        <p:grpSpPr>
          <a:xfrm>
            <a:off x="766532" y="1841899"/>
            <a:ext cx="8282074" cy="2251488"/>
            <a:chOff x="-8287" y="-28575"/>
            <a:chExt cx="3067435" cy="832912"/>
          </a:xfrm>
        </p:grpSpPr>
        <p:sp>
          <p:nvSpPr>
            <p:cNvPr id="27" name="TextBox 27"/>
            <p:cNvSpPr txBox="1"/>
            <p:nvPr/>
          </p:nvSpPr>
          <p:spPr>
            <a:xfrm>
              <a:off x="0" y="-28575"/>
              <a:ext cx="3035129" cy="350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  <p:sp>
          <p:nvSpPr>
            <p:cNvPr id="26" name="Freeform 26"/>
            <p:cNvSpPr/>
            <p:nvPr/>
          </p:nvSpPr>
          <p:spPr>
            <a:xfrm>
              <a:off x="-8287" y="468828"/>
              <a:ext cx="3067435" cy="335509"/>
            </a:xfrm>
            <a:custGeom>
              <a:avLst/>
              <a:gdLst/>
              <a:ahLst/>
              <a:cxnLst/>
              <a:rect l="l" t="t" r="r" b="b"/>
              <a:pathLst>
                <a:path w="3035129" h="322315">
                  <a:moveTo>
                    <a:pt x="34010" y="0"/>
                  </a:moveTo>
                  <a:lnTo>
                    <a:pt x="3001119" y="0"/>
                  </a:lnTo>
                  <a:cubicBezTo>
                    <a:pt x="3010139" y="0"/>
                    <a:pt x="3018789" y="3583"/>
                    <a:pt x="3025167" y="9961"/>
                  </a:cubicBezTo>
                  <a:cubicBezTo>
                    <a:pt x="3031546" y="16340"/>
                    <a:pt x="3035129" y="24990"/>
                    <a:pt x="3035129" y="34010"/>
                  </a:cubicBezTo>
                  <a:lnTo>
                    <a:pt x="3035129" y="288305"/>
                  </a:lnTo>
                  <a:cubicBezTo>
                    <a:pt x="3035129" y="307088"/>
                    <a:pt x="3019902" y="322315"/>
                    <a:pt x="3001119" y="322315"/>
                  </a:cubicBezTo>
                  <a:lnTo>
                    <a:pt x="34010" y="322315"/>
                  </a:lnTo>
                  <a:cubicBezTo>
                    <a:pt x="24990" y="322315"/>
                    <a:pt x="16340" y="318732"/>
                    <a:pt x="9961" y="312354"/>
                  </a:cubicBezTo>
                  <a:cubicBezTo>
                    <a:pt x="3583" y="305976"/>
                    <a:pt x="0" y="297325"/>
                    <a:pt x="0" y="288305"/>
                  </a:cubicBezTo>
                  <a:lnTo>
                    <a:pt x="0" y="34010"/>
                  </a:lnTo>
                  <a:cubicBezTo>
                    <a:pt x="0" y="24990"/>
                    <a:pt x="3583" y="16340"/>
                    <a:pt x="9961" y="9961"/>
                  </a:cubicBezTo>
                  <a:cubicBezTo>
                    <a:pt x="16340" y="3583"/>
                    <a:pt x="24990" y="0"/>
                    <a:pt x="3401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9" name="Freeform 29"/>
          <p:cNvSpPr/>
          <p:nvPr/>
        </p:nvSpPr>
        <p:spPr>
          <a:xfrm>
            <a:off x="853134" y="5850797"/>
            <a:ext cx="653377" cy="510451"/>
          </a:xfrm>
          <a:custGeom>
            <a:avLst/>
            <a:gdLst/>
            <a:ahLst/>
            <a:cxnLst/>
            <a:rect l="l" t="t" r="r" b="b"/>
            <a:pathLst>
              <a:path w="653377" h="510451">
                <a:moveTo>
                  <a:pt x="0" y="0"/>
                </a:moveTo>
                <a:lnTo>
                  <a:pt x="653377" y="0"/>
                </a:lnTo>
                <a:lnTo>
                  <a:pt x="653377" y="510451"/>
                </a:lnTo>
                <a:lnTo>
                  <a:pt x="0" y="5104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1" name="TextBox 31"/>
          <p:cNvSpPr txBox="1"/>
          <p:nvPr/>
        </p:nvSpPr>
        <p:spPr>
          <a:xfrm>
            <a:off x="1877126" y="2181860"/>
            <a:ext cx="4856103" cy="332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19"/>
              </a:lnSpc>
            </a:pPr>
            <a:r>
              <a:rPr lang="en-US" sz="2199" b="1" spc="65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Child Formal Parents Evening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887967" y="3344676"/>
            <a:ext cx="3741902" cy="332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19"/>
              </a:lnSpc>
            </a:pPr>
            <a:r>
              <a:rPr lang="en-US" sz="2199" b="1" spc="65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Written Reports 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877126" y="2514600"/>
            <a:ext cx="5253754" cy="228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50"/>
              </a:lnSpc>
            </a:pPr>
            <a:r>
              <a:rPr lang="en-US" sz="1500" spc="44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Twice a year  (Autumn &amp; Spring)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887967" y="3739621"/>
            <a:ext cx="3028537" cy="228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50"/>
              </a:lnSpc>
            </a:pPr>
            <a:r>
              <a:rPr lang="en-US" sz="1500" spc="44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End of year (Summer)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764617" y="4942560"/>
            <a:ext cx="3275235" cy="228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50"/>
              </a:lnSpc>
            </a:pPr>
            <a:r>
              <a:rPr lang="en-US" sz="1500" spc="44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Best time is during pick up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-558181" y="5205884"/>
            <a:ext cx="9630703" cy="1289826"/>
            <a:chOff x="0" y="-28575"/>
            <a:chExt cx="3482382" cy="477713"/>
          </a:xfrm>
        </p:grpSpPr>
        <p:sp>
          <p:nvSpPr>
            <p:cNvPr id="37" name="Freeform 37"/>
            <p:cNvSpPr/>
            <p:nvPr/>
          </p:nvSpPr>
          <p:spPr>
            <a:xfrm>
              <a:off x="475340" y="126823"/>
              <a:ext cx="3007042" cy="322315"/>
            </a:xfrm>
            <a:custGeom>
              <a:avLst/>
              <a:gdLst/>
              <a:ahLst/>
              <a:cxnLst/>
              <a:rect l="l" t="t" r="r" b="b"/>
              <a:pathLst>
                <a:path w="3007042" h="322315">
                  <a:moveTo>
                    <a:pt x="34328" y="0"/>
                  </a:moveTo>
                  <a:lnTo>
                    <a:pt x="2972714" y="0"/>
                  </a:lnTo>
                  <a:cubicBezTo>
                    <a:pt x="2981818" y="0"/>
                    <a:pt x="2990550" y="3617"/>
                    <a:pt x="2996988" y="10054"/>
                  </a:cubicBezTo>
                  <a:cubicBezTo>
                    <a:pt x="3003425" y="16492"/>
                    <a:pt x="3007042" y="25224"/>
                    <a:pt x="3007042" y="34328"/>
                  </a:cubicBezTo>
                  <a:lnTo>
                    <a:pt x="3007042" y="287987"/>
                  </a:lnTo>
                  <a:cubicBezTo>
                    <a:pt x="3007042" y="306946"/>
                    <a:pt x="2991673" y="322315"/>
                    <a:pt x="2972714" y="322315"/>
                  </a:cubicBezTo>
                  <a:lnTo>
                    <a:pt x="34328" y="322315"/>
                  </a:lnTo>
                  <a:cubicBezTo>
                    <a:pt x="25224" y="322315"/>
                    <a:pt x="16492" y="318698"/>
                    <a:pt x="10054" y="312261"/>
                  </a:cubicBezTo>
                  <a:cubicBezTo>
                    <a:pt x="3617" y="305823"/>
                    <a:pt x="0" y="297092"/>
                    <a:pt x="0" y="287987"/>
                  </a:cubicBezTo>
                  <a:lnTo>
                    <a:pt x="0" y="34328"/>
                  </a:lnTo>
                  <a:cubicBezTo>
                    <a:pt x="0" y="15369"/>
                    <a:pt x="15369" y="0"/>
                    <a:pt x="3432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28575"/>
              <a:ext cx="3007042" cy="350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786723" y="6023217"/>
            <a:ext cx="6949265" cy="4392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50"/>
              </a:lnSpc>
            </a:pPr>
            <a:r>
              <a:rPr lang="en-US" sz="1500" spc="44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If your child is going home with different adults or has an appointment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597116" y="895301"/>
            <a:ext cx="8247134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How we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keep in contact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802929" y="5715000"/>
            <a:ext cx="4992067" cy="315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19"/>
              </a:lnSpc>
            </a:pPr>
            <a:r>
              <a:rPr lang="en-US" sz="2199" b="1" spc="65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Notes for Going Home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8744320-4497-EE3F-DC10-2C12698E76E6}"/>
              </a:ext>
            </a:extLst>
          </p:cNvPr>
          <p:cNvSpPr/>
          <p:nvPr/>
        </p:nvSpPr>
        <p:spPr>
          <a:xfrm>
            <a:off x="814685" y="1981200"/>
            <a:ext cx="914400" cy="9144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 30"/>
          <p:cNvSpPr/>
          <p:nvPr/>
        </p:nvSpPr>
        <p:spPr>
          <a:xfrm>
            <a:off x="964340" y="2233566"/>
            <a:ext cx="653377" cy="509634"/>
          </a:xfrm>
          <a:custGeom>
            <a:avLst/>
            <a:gdLst/>
            <a:ahLst/>
            <a:cxnLst/>
            <a:rect l="l" t="t" r="r" b="b"/>
            <a:pathLst>
              <a:path w="653377" h="509634">
                <a:moveTo>
                  <a:pt x="0" y="0"/>
                </a:moveTo>
                <a:lnTo>
                  <a:pt x="653377" y="0"/>
                </a:lnTo>
                <a:lnTo>
                  <a:pt x="653377" y="509635"/>
                </a:lnTo>
                <a:lnTo>
                  <a:pt x="0" y="5096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8" name="Freeform 28"/>
          <p:cNvSpPr/>
          <p:nvPr/>
        </p:nvSpPr>
        <p:spPr>
          <a:xfrm rot="20539011">
            <a:off x="917989" y="3281374"/>
            <a:ext cx="707792" cy="773320"/>
          </a:xfrm>
          <a:custGeom>
            <a:avLst/>
            <a:gdLst/>
            <a:ahLst/>
            <a:cxnLst/>
            <a:rect l="l" t="t" r="r" b="b"/>
            <a:pathLst>
              <a:path w="821031" h="935647">
                <a:moveTo>
                  <a:pt x="0" y="0"/>
                </a:moveTo>
                <a:lnTo>
                  <a:pt x="821031" y="0"/>
                </a:lnTo>
                <a:lnTo>
                  <a:pt x="821031" y="935648"/>
                </a:lnTo>
                <a:lnTo>
                  <a:pt x="0" y="93564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814684" y="1995562"/>
            <a:ext cx="8287615" cy="1404750"/>
            <a:chOff x="-14400" y="-197963"/>
            <a:chExt cx="3046001" cy="520278"/>
          </a:xfrm>
        </p:grpSpPr>
        <p:sp>
          <p:nvSpPr>
            <p:cNvPr id="18" name="Freeform 18"/>
            <p:cNvSpPr/>
            <p:nvPr/>
          </p:nvSpPr>
          <p:spPr>
            <a:xfrm>
              <a:off x="-14400" y="-197963"/>
              <a:ext cx="3026266" cy="332069"/>
            </a:xfrm>
            <a:custGeom>
              <a:avLst/>
              <a:gdLst/>
              <a:ahLst/>
              <a:cxnLst/>
              <a:rect l="l" t="t" r="r" b="b"/>
              <a:pathLst>
                <a:path w="3031601" h="322315">
                  <a:moveTo>
                    <a:pt x="34050" y="0"/>
                  </a:moveTo>
                  <a:lnTo>
                    <a:pt x="2997551" y="0"/>
                  </a:lnTo>
                  <a:cubicBezTo>
                    <a:pt x="3006582" y="0"/>
                    <a:pt x="3015243" y="3587"/>
                    <a:pt x="3021628" y="9973"/>
                  </a:cubicBezTo>
                  <a:cubicBezTo>
                    <a:pt x="3028014" y="16359"/>
                    <a:pt x="3031601" y="25019"/>
                    <a:pt x="3031601" y="34050"/>
                  </a:cubicBezTo>
                  <a:lnTo>
                    <a:pt x="3031601" y="288265"/>
                  </a:lnTo>
                  <a:cubicBezTo>
                    <a:pt x="3031601" y="297296"/>
                    <a:pt x="3028014" y="305957"/>
                    <a:pt x="3021628" y="312342"/>
                  </a:cubicBezTo>
                  <a:cubicBezTo>
                    <a:pt x="3015243" y="318728"/>
                    <a:pt x="3006582" y="322315"/>
                    <a:pt x="2997551" y="322315"/>
                  </a:cubicBezTo>
                  <a:lnTo>
                    <a:pt x="34050" y="322315"/>
                  </a:lnTo>
                  <a:cubicBezTo>
                    <a:pt x="25019" y="322315"/>
                    <a:pt x="16359" y="318728"/>
                    <a:pt x="9973" y="312342"/>
                  </a:cubicBezTo>
                  <a:cubicBezTo>
                    <a:pt x="3587" y="305957"/>
                    <a:pt x="0" y="297296"/>
                    <a:pt x="0" y="288265"/>
                  </a:cubicBezTo>
                  <a:lnTo>
                    <a:pt x="0" y="34050"/>
                  </a:lnTo>
                  <a:cubicBezTo>
                    <a:pt x="0" y="25019"/>
                    <a:pt x="3587" y="16359"/>
                    <a:pt x="9973" y="9973"/>
                  </a:cubicBezTo>
                  <a:cubicBezTo>
                    <a:pt x="16359" y="3587"/>
                    <a:pt x="25019" y="0"/>
                    <a:pt x="3405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3031601" cy="350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371311" y="3657600"/>
            <a:ext cx="4084235" cy="2189423"/>
          </a:xfrm>
          <a:custGeom>
            <a:avLst/>
            <a:gdLst/>
            <a:ahLst/>
            <a:cxnLst/>
            <a:rect l="l" t="t" r="r" b="b"/>
            <a:pathLst>
              <a:path w="4084235" h="2189423">
                <a:moveTo>
                  <a:pt x="0" y="0"/>
                </a:moveTo>
                <a:lnTo>
                  <a:pt x="4084235" y="0"/>
                </a:lnTo>
                <a:lnTo>
                  <a:pt x="4084235" y="2189423"/>
                </a:lnTo>
                <a:lnTo>
                  <a:pt x="0" y="21894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2" t="-10429" r="-531" b="-7097"/>
            </a:stretch>
          </a:blipFill>
          <a:ln w="38100" cap="sq">
            <a:solidFill>
              <a:srgbClr val="FAB540"/>
            </a:solidFill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970479" y="2549212"/>
            <a:ext cx="7523092" cy="7340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8"/>
              </a:lnSpc>
            </a:pP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Curriculum information </a:t>
            </a:r>
          </a:p>
          <a:p>
            <a:pPr algn="ctr">
              <a:lnSpc>
                <a:spcPts val="2598"/>
              </a:lnSpc>
            </a:pP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What the children will be learning in each subject.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71311" y="821202"/>
            <a:ext cx="8247134" cy="1309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Our website is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full of useful information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4599727" y="3657600"/>
            <a:ext cx="4929604" cy="2189423"/>
            <a:chOff x="0" y="0"/>
            <a:chExt cx="1825779" cy="81089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25779" cy="810897"/>
            </a:xfrm>
            <a:custGeom>
              <a:avLst/>
              <a:gdLst/>
              <a:ahLst/>
              <a:cxnLst/>
              <a:rect l="l" t="t" r="r" b="b"/>
              <a:pathLst>
                <a:path w="1825779" h="810897">
                  <a:moveTo>
                    <a:pt x="20416" y="0"/>
                  </a:moveTo>
                  <a:lnTo>
                    <a:pt x="1805363" y="0"/>
                  </a:lnTo>
                  <a:cubicBezTo>
                    <a:pt x="1816639" y="0"/>
                    <a:pt x="1825779" y="9141"/>
                    <a:pt x="1825779" y="20416"/>
                  </a:cubicBezTo>
                  <a:lnTo>
                    <a:pt x="1825779" y="790481"/>
                  </a:lnTo>
                  <a:cubicBezTo>
                    <a:pt x="1825779" y="801757"/>
                    <a:pt x="1816639" y="810897"/>
                    <a:pt x="1805363" y="810897"/>
                  </a:cubicBezTo>
                  <a:lnTo>
                    <a:pt x="20416" y="810897"/>
                  </a:lnTo>
                  <a:cubicBezTo>
                    <a:pt x="9141" y="810897"/>
                    <a:pt x="0" y="801757"/>
                    <a:pt x="0" y="790481"/>
                  </a:cubicBezTo>
                  <a:lnTo>
                    <a:pt x="0" y="20416"/>
                  </a:lnTo>
                  <a:cubicBezTo>
                    <a:pt x="0" y="9141"/>
                    <a:pt x="9141" y="0"/>
                    <a:pt x="2041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AB5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1825779" cy="8299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998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820674" y="4753344"/>
            <a:ext cx="2761301" cy="30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Letter formation sheets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820674" y="4114206"/>
            <a:ext cx="1968422" cy="286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Handouts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820674" y="4424732"/>
            <a:ext cx="4487710" cy="30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</a:pP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Class updates (work, photos, videos </a:t>
            </a:r>
            <a:r>
              <a:rPr lang="en-US" sz="16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etc</a:t>
            </a: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831525" y="5107930"/>
            <a:ext cx="2645646" cy="30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</a:pP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Spelling sheets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820674" y="5446963"/>
            <a:ext cx="4304830" cy="30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08"/>
              </a:lnSpc>
            </a:pP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PowerPoints of presentations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820674" y="3739888"/>
            <a:ext cx="1968422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</a:pPr>
            <a:r>
              <a:rPr lang="en-US" sz="17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PLUS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548640" y="2051213"/>
            <a:ext cx="3806502" cy="2688613"/>
            <a:chOff x="0" y="0"/>
            <a:chExt cx="1409815" cy="99578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09815" cy="995783"/>
            </a:xfrm>
            <a:custGeom>
              <a:avLst/>
              <a:gdLst/>
              <a:ahLst/>
              <a:cxnLst/>
              <a:rect l="l" t="t" r="r" b="b"/>
              <a:pathLst>
                <a:path w="1409815" h="995783">
                  <a:moveTo>
                    <a:pt x="73219" y="0"/>
                  </a:moveTo>
                  <a:lnTo>
                    <a:pt x="1336596" y="0"/>
                  </a:lnTo>
                  <a:cubicBezTo>
                    <a:pt x="1377034" y="0"/>
                    <a:pt x="1409815" y="32781"/>
                    <a:pt x="1409815" y="73219"/>
                  </a:cubicBezTo>
                  <a:lnTo>
                    <a:pt x="1409815" y="922563"/>
                  </a:lnTo>
                  <a:cubicBezTo>
                    <a:pt x="1409815" y="963001"/>
                    <a:pt x="1377034" y="995783"/>
                    <a:pt x="1336596" y="995783"/>
                  </a:cubicBezTo>
                  <a:lnTo>
                    <a:pt x="73219" y="995783"/>
                  </a:lnTo>
                  <a:cubicBezTo>
                    <a:pt x="32781" y="995783"/>
                    <a:pt x="0" y="963001"/>
                    <a:pt x="0" y="922563"/>
                  </a:cubicBezTo>
                  <a:lnTo>
                    <a:pt x="0" y="73219"/>
                  </a:lnTo>
                  <a:cubicBezTo>
                    <a:pt x="0" y="32781"/>
                    <a:pt x="32781" y="0"/>
                    <a:pt x="7321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409815" cy="10243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76667" y="2170600"/>
            <a:ext cx="3550448" cy="2411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8"/>
              </a:lnSpc>
            </a:pPr>
            <a:endParaRPr lang="en-US" sz="20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Rising to the Challenge</a:t>
            </a:r>
          </a:p>
          <a:p>
            <a:pPr algn="ctr">
              <a:lnSpc>
                <a:spcPts val="2728"/>
              </a:lnSpc>
            </a:pPr>
            <a:endParaRPr lang="en-US" sz="20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Perseverance </a:t>
            </a:r>
          </a:p>
          <a:p>
            <a:pPr algn="ctr">
              <a:lnSpc>
                <a:spcPts val="2728"/>
              </a:lnSpc>
            </a:pPr>
            <a:endParaRPr lang="en-US" sz="20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Managing distractions </a:t>
            </a:r>
          </a:p>
          <a:p>
            <a:pPr algn="ctr">
              <a:lnSpc>
                <a:spcPts val="2728"/>
              </a:lnSpc>
              <a:spcBef>
                <a:spcPct val="0"/>
              </a:spcBef>
            </a:pPr>
            <a:endParaRPr lang="en-US" sz="2099" dirty="0">
              <a:solidFill>
                <a:srgbClr val="00803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71311" y="821202"/>
            <a:ext cx="9144000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Learning </a:t>
            </a:r>
            <a:r>
              <a:rPr lang="en-US" sz="4399" b="1" dirty="0" err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behaviours</a:t>
            </a:r>
            <a:r>
              <a:rPr lang="en-US" sz="43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4399" b="1" dirty="0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&amp; values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49494" y="5481499"/>
            <a:ext cx="8353536" cy="742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88"/>
              </a:lnSpc>
            </a:pPr>
            <a:r>
              <a:rPr lang="en-US" sz="22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have a value in focus each half term. </a:t>
            </a:r>
          </a:p>
          <a:p>
            <a:pPr algn="ctr">
              <a:lnSpc>
                <a:spcPts val="2988"/>
              </a:lnSpc>
              <a:spcBef>
                <a:spcPct val="0"/>
              </a:spcBef>
            </a:pPr>
            <a:r>
              <a:rPr lang="en-US" sz="22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This half term’s value is </a:t>
            </a:r>
            <a:r>
              <a:rPr lang="en-US" sz="22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respect. 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5094807" y="1974061"/>
            <a:ext cx="3927273" cy="2765765"/>
            <a:chOff x="-44730" y="-28575"/>
            <a:chExt cx="1454545" cy="1024358"/>
          </a:xfrm>
        </p:grpSpPr>
        <p:sp>
          <p:nvSpPr>
            <p:cNvPr id="12" name="Freeform 12"/>
            <p:cNvSpPr/>
            <p:nvPr/>
          </p:nvSpPr>
          <p:spPr>
            <a:xfrm>
              <a:off x="-44730" y="0"/>
              <a:ext cx="1409815" cy="995783"/>
            </a:xfrm>
            <a:custGeom>
              <a:avLst/>
              <a:gdLst/>
              <a:ahLst/>
              <a:cxnLst/>
              <a:rect l="l" t="t" r="r" b="b"/>
              <a:pathLst>
                <a:path w="1409815" h="995783">
                  <a:moveTo>
                    <a:pt x="73219" y="0"/>
                  </a:moveTo>
                  <a:lnTo>
                    <a:pt x="1336596" y="0"/>
                  </a:lnTo>
                  <a:cubicBezTo>
                    <a:pt x="1377034" y="0"/>
                    <a:pt x="1409815" y="32781"/>
                    <a:pt x="1409815" y="73219"/>
                  </a:cubicBezTo>
                  <a:lnTo>
                    <a:pt x="1409815" y="922563"/>
                  </a:lnTo>
                  <a:cubicBezTo>
                    <a:pt x="1409815" y="963001"/>
                    <a:pt x="1377034" y="995783"/>
                    <a:pt x="1336596" y="995783"/>
                  </a:cubicBezTo>
                  <a:lnTo>
                    <a:pt x="73219" y="995783"/>
                  </a:lnTo>
                  <a:cubicBezTo>
                    <a:pt x="32781" y="995783"/>
                    <a:pt x="0" y="963001"/>
                    <a:pt x="0" y="922563"/>
                  </a:cubicBezTo>
                  <a:lnTo>
                    <a:pt x="0" y="73219"/>
                  </a:lnTo>
                  <a:cubicBezTo>
                    <a:pt x="0" y="32781"/>
                    <a:pt x="32781" y="0"/>
                    <a:pt x="7321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409815" cy="10243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393864" y="2342050"/>
            <a:ext cx="3208388" cy="2068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Kindness</a:t>
            </a: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Gratitude</a:t>
            </a: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Courage</a:t>
            </a: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Respect </a:t>
            </a:r>
          </a:p>
          <a:p>
            <a:pPr algn="ctr">
              <a:lnSpc>
                <a:spcPts val="2728"/>
              </a:lnSpc>
            </a:pPr>
            <a:r>
              <a:rPr lang="en-US" sz="2099" dirty="0">
                <a:solidFill>
                  <a:srgbClr val="008037"/>
                </a:solidFill>
                <a:latin typeface="Poppins"/>
                <a:ea typeface="Poppins"/>
                <a:cs typeface="Poppins"/>
                <a:sym typeface="Poppins"/>
              </a:rPr>
              <a:t>Resilience</a:t>
            </a:r>
          </a:p>
          <a:p>
            <a:pPr algn="ctr">
              <a:lnSpc>
                <a:spcPts val="2728"/>
              </a:lnSpc>
              <a:spcBef>
                <a:spcPct val="0"/>
              </a:spcBef>
            </a:pPr>
            <a:r>
              <a:rPr lang="en-US" sz="20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Honesty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098693" y="5292277"/>
            <a:ext cx="7455138" cy="1149345"/>
            <a:chOff x="0" y="0"/>
            <a:chExt cx="2761162" cy="42568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761162" cy="425683"/>
            </a:xfrm>
            <a:custGeom>
              <a:avLst/>
              <a:gdLst/>
              <a:ahLst/>
              <a:cxnLst/>
              <a:rect l="l" t="t" r="r" b="b"/>
              <a:pathLst>
                <a:path w="2761162" h="425683">
                  <a:moveTo>
                    <a:pt x="37385" y="0"/>
                  </a:moveTo>
                  <a:lnTo>
                    <a:pt x="2723778" y="0"/>
                  </a:lnTo>
                  <a:cubicBezTo>
                    <a:pt x="2733692" y="0"/>
                    <a:pt x="2743202" y="3939"/>
                    <a:pt x="2750213" y="10950"/>
                  </a:cubicBezTo>
                  <a:cubicBezTo>
                    <a:pt x="2757224" y="17961"/>
                    <a:pt x="2761162" y="27470"/>
                    <a:pt x="2761162" y="37385"/>
                  </a:cubicBezTo>
                  <a:lnTo>
                    <a:pt x="2761162" y="388298"/>
                  </a:lnTo>
                  <a:cubicBezTo>
                    <a:pt x="2761162" y="408945"/>
                    <a:pt x="2744425" y="425683"/>
                    <a:pt x="2723778" y="425683"/>
                  </a:cubicBezTo>
                  <a:lnTo>
                    <a:pt x="37385" y="425683"/>
                  </a:lnTo>
                  <a:cubicBezTo>
                    <a:pt x="16738" y="425683"/>
                    <a:pt x="0" y="408945"/>
                    <a:pt x="0" y="388298"/>
                  </a:cubicBezTo>
                  <a:lnTo>
                    <a:pt x="0" y="37385"/>
                  </a:lnTo>
                  <a:cubicBezTo>
                    <a:pt x="0" y="16738"/>
                    <a:pt x="16738" y="0"/>
                    <a:pt x="3738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008037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28575"/>
              <a:ext cx="2761162" cy="4542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78801" y="1948984"/>
            <a:ext cx="1147540" cy="1093031"/>
          </a:xfrm>
          <a:custGeom>
            <a:avLst/>
            <a:gdLst/>
            <a:ahLst/>
            <a:cxnLst/>
            <a:rect l="l" t="t" r="r" b="b"/>
            <a:pathLst>
              <a:path w="1147540" h="1093031">
                <a:moveTo>
                  <a:pt x="0" y="0"/>
                </a:moveTo>
                <a:lnTo>
                  <a:pt x="1147539" y="0"/>
                </a:lnTo>
                <a:lnTo>
                  <a:pt x="1147539" y="1093031"/>
                </a:lnTo>
                <a:lnTo>
                  <a:pt x="0" y="10930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548640" y="4916699"/>
            <a:ext cx="1177700" cy="1177700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08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76269" y="840252"/>
            <a:ext cx="9287247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Behaviour system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&amp; class treats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22505" y="3193184"/>
            <a:ext cx="6828029" cy="1723515"/>
            <a:chOff x="0" y="0"/>
            <a:chExt cx="2528900" cy="63833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28900" cy="638339"/>
            </a:xfrm>
            <a:custGeom>
              <a:avLst/>
              <a:gdLst/>
              <a:ahLst/>
              <a:cxnLst/>
              <a:rect l="l" t="t" r="r" b="b"/>
              <a:pathLst>
                <a:path w="2528900" h="638339">
                  <a:moveTo>
                    <a:pt x="40818" y="0"/>
                  </a:moveTo>
                  <a:lnTo>
                    <a:pt x="2488081" y="0"/>
                  </a:lnTo>
                  <a:cubicBezTo>
                    <a:pt x="2510624" y="0"/>
                    <a:pt x="2528900" y="18275"/>
                    <a:pt x="2528900" y="40818"/>
                  </a:cubicBezTo>
                  <a:lnTo>
                    <a:pt x="2528900" y="597520"/>
                  </a:lnTo>
                  <a:cubicBezTo>
                    <a:pt x="2528900" y="608346"/>
                    <a:pt x="2524599" y="618728"/>
                    <a:pt x="2516944" y="626383"/>
                  </a:cubicBezTo>
                  <a:cubicBezTo>
                    <a:pt x="2509289" y="634038"/>
                    <a:pt x="2498907" y="638339"/>
                    <a:pt x="2488081" y="638339"/>
                  </a:cubicBezTo>
                  <a:lnTo>
                    <a:pt x="40818" y="638339"/>
                  </a:lnTo>
                  <a:cubicBezTo>
                    <a:pt x="29993" y="638339"/>
                    <a:pt x="19610" y="634038"/>
                    <a:pt x="11955" y="626383"/>
                  </a:cubicBezTo>
                  <a:cubicBezTo>
                    <a:pt x="4300" y="618728"/>
                    <a:pt x="0" y="608346"/>
                    <a:pt x="0" y="597520"/>
                  </a:cubicBezTo>
                  <a:lnTo>
                    <a:pt x="0" y="40818"/>
                  </a:lnTo>
                  <a:cubicBezTo>
                    <a:pt x="0" y="29993"/>
                    <a:pt x="4300" y="19610"/>
                    <a:pt x="11955" y="11955"/>
                  </a:cubicBezTo>
                  <a:cubicBezTo>
                    <a:pt x="19610" y="4300"/>
                    <a:pt x="29993" y="0"/>
                    <a:pt x="4081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C0C0C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2528900" cy="6669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430213" y="3332135"/>
            <a:ext cx="6239013" cy="1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43"/>
              </a:lnSpc>
              <a:spcBef>
                <a:spcPct val="0"/>
              </a:spcBef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Children are put on silver when they do something/behave in a way that goes </a:t>
            </a:r>
            <a:r>
              <a:rPr lang="en-US" sz="15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above and beyond</a:t>
            </a: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what is expected. They can be moved onto the star if they continue to show exceptional behaviour or positive attitudes to their learning.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2076363" y="5158991"/>
            <a:ext cx="6828029" cy="849893"/>
            <a:chOff x="0" y="0"/>
            <a:chExt cx="2528900" cy="3147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528900" cy="314775"/>
            </a:xfrm>
            <a:custGeom>
              <a:avLst/>
              <a:gdLst/>
              <a:ahLst/>
              <a:cxnLst/>
              <a:rect l="l" t="t" r="r" b="b"/>
              <a:pathLst>
                <a:path w="2528900" h="314775">
                  <a:moveTo>
                    <a:pt x="40818" y="0"/>
                  </a:moveTo>
                  <a:lnTo>
                    <a:pt x="2488081" y="0"/>
                  </a:lnTo>
                  <a:cubicBezTo>
                    <a:pt x="2510624" y="0"/>
                    <a:pt x="2528900" y="18275"/>
                    <a:pt x="2528900" y="40818"/>
                  </a:cubicBezTo>
                  <a:lnTo>
                    <a:pt x="2528900" y="273957"/>
                  </a:lnTo>
                  <a:cubicBezTo>
                    <a:pt x="2528900" y="284783"/>
                    <a:pt x="2524599" y="295165"/>
                    <a:pt x="2516944" y="302820"/>
                  </a:cubicBezTo>
                  <a:cubicBezTo>
                    <a:pt x="2509289" y="310475"/>
                    <a:pt x="2498907" y="314775"/>
                    <a:pt x="2488081" y="314775"/>
                  </a:cubicBezTo>
                  <a:lnTo>
                    <a:pt x="40818" y="314775"/>
                  </a:lnTo>
                  <a:cubicBezTo>
                    <a:pt x="29993" y="314775"/>
                    <a:pt x="19610" y="310475"/>
                    <a:pt x="11955" y="302820"/>
                  </a:cubicBezTo>
                  <a:cubicBezTo>
                    <a:pt x="4300" y="295165"/>
                    <a:pt x="0" y="284783"/>
                    <a:pt x="0" y="273957"/>
                  </a:cubicBezTo>
                  <a:lnTo>
                    <a:pt x="0" y="40818"/>
                  </a:lnTo>
                  <a:cubicBezTo>
                    <a:pt x="0" y="29993"/>
                    <a:pt x="4300" y="19610"/>
                    <a:pt x="11955" y="11955"/>
                  </a:cubicBezTo>
                  <a:cubicBezTo>
                    <a:pt x="19610" y="4300"/>
                    <a:pt x="29993" y="0"/>
                    <a:pt x="4081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008037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2528900" cy="343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430213" y="5390199"/>
            <a:ext cx="5335414" cy="3112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43"/>
              </a:lnSpc>
              <a:spcBef>
                <a:spcPct val="0"/>
              </a:spcBef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Where every child will begin at the start of everyday. 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548640" y="3266397"/>
            <a:ext cx="1177700" cy="1177700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C0C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08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2122505" y="2192122"/>
            <a:ext cx="6828029" cy="849893"/>
            <a:chOff x="0" y="0"/>
            <a:chExt cx="2528900" cy="31477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528900" cy="314775"/>
            </a:xfrm>
            <a:custGeom>
              <a:avLst/>
              <a:gdLst/>
              <a:ahLst/>
              <a:cxnLst/>
              <a:rect l="l" t="t" r="r" b="b"/>
              <a:pathLst>
                <a:path w="2528900" h="314775">
                  <a:moveTo>
                    <a:pt x="40818" y="0"/>
                  </a:moveTo>
                  <a:lnTo>
                    <a:pt x="2488081" y="0"/>
                  </a:lnTo>
                  <a:cubicBezTo>
                    <a:pt x="2510624" y="0"/>
                    <a:pt x="2528900" y="18275"/>
                    <a:pt x="2528900" y="40818"/>
                  </a:cubicBezTo>
                  <a:lnTo>
                    <a:pt x="2528900" y="273957"/>
                  </a:lnTo>
                  <a:cubicBezTo>
                    <a:pt x="2528900" y="284783"/>
                    <a:pt x="2524599" y="295165"/>
                    <a:pt x="2516944" y="302820"/>
                  </a:cubicBezTo>
                  <a:cubicBezTo>
                    <a:pt x="2509289" y="310475"/>
                    <a:pt x="2498907" y="314775"/>
                    <a:pt x="2488081" y="314775"/>
                  </a:cubicBezTo>
                  <a:lnTo>
                    <a:pt x="40818" y="314775"/>
                  </a:lnTo>
                  <a:cubicBezTo>
                    <a:pt x="29993" y="314775"/>
                    <a:pt x="19610" y="310475"/>
                    <a:pt x="11955" y="302820"/>
                  </a:cubicBezTo>
                  <a:cubicBezTo>
                    <a:pt x="4300" y="295165"/>
                    <a:pt x="0" y="284783"/>
                    <a:pt x="0" y="273957"/>
                  </a:cubicBezTo>
                  <a:lnTo>
                    <a:pt x="0" y="40818"/>
                  </a:lnTo>
                  <a:cubicBezTo>
                    <a:pt x="0" y="29993"/>
                    <a:pt x="4300" y="19610"/>
                    <a:pt x="11955" y="11955"/>
                  </a:cubicBezTo>
                  <a:cubicBezTo>
                    <a:pt x="19610" y="4300"/>
                    <a:pt x="29993" y="0"/>
                    <a:pt x="4081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2528900" cy="343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2430213" y="2275371"/>
            <a:ext cx="6418020" cy="625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43"/>
              </a:lnSpc>
              <a:spcBef>
                <a:spcPct val="0"/>
              </a:spcBef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Continued exceptional behaviour and positive attitudes to their learning </a:t>
            </a:r>
          </a:p>
        </p:txBody>
      </p:sp>
      <p:grpSp>
        <p:nvGrpSpPr>
          <p:cNvPr id="25" name="Group 25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209833" y="4693398"/>
            <a:ext cx="4080641" cy="1713473"/>
          </a:xfrm>
          <a:custGeom>
            <a:avLst/>
            <a:gdLst/>
            <a:ahLst/>
            <a:cxnLst/>
            <a:rect l="l" t="t" r="r" b="b"/>
            <a:pathLst>
              <a:path w="4080641" h="1713473">
                <a:moveTo>
                  <a:pt x="0" y="0"/>
                </a:moveTo>
                <a:lnTo>
                  <a:pt x="4080642" y="0"/>
                </a:lnTo>
                <a:lnTo>
                  <a:pt x="4080642" y="1713473"/>
                </a:lnTo>
                <a:lnTo>
                  <a:pt x="0" y="17134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371311" y="821202"/>
            <a:ext cx="9144000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Mentally healthy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school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371311" y="1562267"/>
            <a:ext cx="8919164" cy="2788231"/>
            <a:chOff x="0" y="0"/>
            <a:chExt cx="3303394" cy="103267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303394" cy="1032678"/>
            </a:xfrm>
            <a:custGeom>
              <a:avLst/>
              <a:gdLst/>
              <a:ahLst/>
              <a:cxnLst/>
              <a:rect l="l" t="t" r="r" b="b"/>
              <a:pathLst>
                <a:path w="3303394" h="1032678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1001430"/>
                  </a:lnTo>
                  <a:cubicBezTo>
                    <a:pt x="3303394" y="1018688"/>
                    <a:pt x="3289404" y="1032678"/>
                    <a:pt x="3272146" y="1032678"/>
                  </a:cubicBezTo>
                  <a:lnTo>
                    <a:pt x="31248" y="1032678"/>
                  </a:lnTo>
                  <a:cubicBezTo>
                    <a:pt x="13990" y="1032678"/>
                    <a:pt x="0" y="1018688"/>
                    <a:pt x="0" y="1001430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3303394" cy="10612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54125" y="1817162"/>
            <a:ext cx="8353536" cy="522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Your child’s health, personal, social and mental wellbeing form an integral part of our curriculum.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1493" y="4598148"/>
            <a:ext cx="4475307" cy="2148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PDL curriculum – relationships, staying healthy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Lolly</a:t>
            </a: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sticks – each morning and playtimes to check in. Adults will follow up if a child is not feeling good that day. 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What went well? 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Circle time</a:t>
            </a:r>
          </a:p>
          <a:p>
            <a:pPr marL="345268" lvl="1" indent="-172634" algn="l">
              <a:lnSpc>
                <a:spcPts val="2078"/>
              </a:lnSpc>
              <a:spcBef>
                <a:spcPct val="0"/>
              </a:spcBef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Singing, sport, performance and play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54125" y="2549531"/>
            <a:ext cx="8353536" cy="522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teach children how to be resilient in all aspects of their life through our Personal Development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4125" y="3329525"/>
            <a:ext cx="8550835" cy="779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Lessons which look at healthy minds and bodies, rights and responsibilities, emotional wellbeing and many other aspects of being a happy and socially rounded young human being. 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-1524000" y="4545738"/>
            <a:ext cx="6400800" cy="3678261"/>
            <a:chOff x="0" y="-456433"/>
            <a:chExt cx="2376974" cy="1362319"/>
          </a:xfrm>
        </p:grpSpPr>
        <p:sp>
          <p:nvSpPr>
            <p:cNvPr id="15" name="Freeform 15"/>
            <p:cNvSpPr/>
            <p:nvPr/>
          </p:nvSpPr>
          <p:spPr>
            <a:xfrm>
              <a:off x="700643" y="-456433"/>
              <a:ext cx="1676331" cy="905886"/>
            </a:xfrm>
            <a:custGeom>
              <a:avLst/>
              <a:gdLst/>
              <a:ahLst/>
              <a:cxnLst/>
              <a:rect l="l" t="t" r="r" b="b"/>
              <a:pathLst>
                <a:path w="1676331" h="905886">
                  <a:moveTo>
                    <a:pt x="61578" y="0"/>
                  </a:moveTo>
                  <a:lnTo>
                    <a:pt x="1614753" y="0"/>
                  </a:lnTo>
                  <a:cubicBezTo>
                    <a:pt x="1648761" y="0"/>
                    <a:pt x="1676331" y="27570"/>
                    <a:pt x="1676331" y="61578"/>
                  </a:cubicBezTo>
                  <a:lnTo>
                    <a:pt x="1676331" y="844307"/>
                  </a:lnTo>
                  <a:cubicBezTo>
                    <a:pt x="1676331" y="878316"/>
                    <a:pt x="1648761" y="905886"/>
                    <a:pt x="1614753" y="905886"/>
                  </a:cubicBezTo>
                  <a:lnTo>
                    <a:pt x="61578" y="905886"/>
                  </a:lnTo>
                  <a:cubicBezTo>
                    <a:pt x="27570" y="905886"/>
                    <a:pt x="0" y="878316"/>
                    <a:pt x="0" y="844307"/>
                  </a:cubicBezTo>
                  <a:lnTo>
                    <a:pt x="0" y="61578"/>
                  </a:lnTo>
                  <a:cubicBezTo>
                    <a:pt x="0" y="27570"/>
                    <a:pt x="27570" y="0"/>
                    <a:pt x="6157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008037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1676331" cy="93446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371311" y="821202"/>
            <a:ext cx="9144000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Curriculum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417218" y="1697341"/>
            <a:ext cx="8919164" cy="857588"/>
            <a:chOff x="0" y="0"/>
            <a:chExt cx="3303394" cy="31762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303394" cy="317625"/>
            </a:xfrm>
            <a:custGeom>
              <a:avLst/>
              <a:gdLst/>
              <a:ahLst/>
              <a:cxnLst/>
              <a:rect l="l" t="t" r="r" b="b"/>
              <a:pathLst>
                <a:path w="3303394" h="317625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286377"/>
                  </a:lnTo>
                  <a:cubicBezTo>
                    <a:pt x="3303394" y="303635"/>
                    <a:pt x="3289404" y="317625"/>
                    <a:pt x="3272146" y="317625"/>
                  </a:cubicBezTo>
                  <a:lnTo>
                    <a:pt x="31248" y="317625"/>
                  </a:lnTo>
                  <a:cubicBezTo>
                    <a:pt x="13990" y="317625"/>
                    <a:pt x="0" y="303635"/>
                    <a:pt x="0" y="286377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3303394" cy="346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625027" y="1760607"/>
            <a:ext cx="8353536" cy="660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children are expected to be </a:t>
            </a:r>
            <a:r>
              <a:rPr lang="en-US" sz="19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fluent</a:t>
            </a: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</a:t>
            </a:r>
            <a:r>
              <a:rPr lang="en-US" sz="19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independent</a:t>
            </a: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in their learning.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1995" y="2702216"/>
            <a:ext cx="8353536" cy="522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78"/>
              </a:lnSpc>
              <a:spcBef>
                <a:spcPct val="0"/>
              </a:spcBef>
            </a:pP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The national curriculum is a </a:t>
            </a:r>
            <a:r>
              <a:rPr lang="en-US" sz="15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mastery</a:t>
            </a: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5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curriculum</a:t>
            </a:r>
            <a:r>
              <a:rPr lang="en-US" sz="1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This means that children will learn fewer things but what they do learn they will learn in much greater depth.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6894" y="5737032"/>
            <a:ext cx="8353536" cy="802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78"/>
              </a:lnSpc>
              <a:spcBef>
                <a:spcPct val="0"/>
              </a:spcBef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During and at the end of the year, the children in Year 2 will be assessed against this curriculum. Final teacher assessments will be reported to parents on the summer written report.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86837" y="3675935"/>
            <a:ext cx="6229915" cy="1609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They will learn and practice a skill 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Apply the skill in a variety of ways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Master the skills and use it in different contexts </a:t>
            </a:r>
          </a:p>
          <a:p>
            <a:pPr marL="345268" lvl="1" indent="-172634" algn="l">
              <a:lnSpc>
                <a:spcPts val="2078"/>
              </a:lnSpc>
              <a:buFont typeface="Arial"/>
              <a:buChar char="•"/>
            </a:pPr>
            <a:r>
              <a:rPr lang="en-US" sz="15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E.g</a:t>
            </a: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in </a:t>
            </a:r>
            <a:r>
              <a:rPr lang="en-US" sz="15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Maths</a:t>
            </a:r>
            <a:r>
              <a:rPr lang="en-US" sz="15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the children may apply their skills of addition and subtraction to solve an open-ended problem and reason 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93173" y="787492"/>
            <a:ext cx="6573590" cy="4677361"/>
            <a:chOff x="-1344" y="-28575"/>
            <a:chExt cx="2434663" cy="1732356"/>
          </a:xfrm>
        </p:grpSpPr>
        <p:sp>
          <p:nvSpPr>
            <p:cNvPr id="14" name="Freeform 14"/>
            <p:cNvSpPr/>
            <p:nvPr/>
          </p:nvSpPr>
          <p:spPr>
            <a:xfrm>
              <a:off x="-1344" y="981215"/>
              <a:ext cx="2433319" cy="722566"/>
            </a:xfrm>
            <a:custGeom>
              <a:avLst/>
              <a:gdLst/>
              <a:ahLst/>
              <a:cxnLst/>
              <a:rect l="l" t="t" r="r" b="b"/>
              <a:pathLst>
                <a:path w="2433319" h="722566">
                  <a:moveTo>
                    <a:pt x="42422" y="0"/>
                  </a:moveTo>
                  <a:lnTo>
                    <a:pt x="2390897" y="0"/>
                  </a:lnTo>
                  <a:cubicBezTo>
                    <a:pt x="2402148" y="0"/>
                    <a:pt x="2412938" y="4469"/>
                    <a:pt x="2420894" y="12425"/>
                  </a:cubicBezTo>
                  <a:cubicBezTo>
                    <a:pt x="2428850" y="20381"/>
                    <a:pt x="2433319" y="31171"/>
                    <a:pt x="2433319" y="42422"/>
                  </a:cubicBezTo>
                  <a:lnTo>
                    <a:pt x="2433319" y="680144"/>
                  </a:lnTo>
                  <a:cubicBezTo>
                    <a:pt x="2433319" y="691395"/>
                    <a:pt x="2428850" y="702185"/>
                    <a:pt x="2420894" y="710141"/>
                  </a:cubicBezTo>
                  <a:cubicBezTo>
                    <a:pt x="2412938" y="718096"/>
                    <a:pt x="2402148" y="722566"/>
                    <a:pt x="2390897" y="722566"/>
                  </a:cubicBezTo>
                  <a:lnTo>
                    <a:pt x="42422" y="722566"/>
                  </a:lnTo>
                  <a:cubicBezTo>
                    <a:pt x="31171" y="722566"/>
                    <a:pt x="20381" y="718096"/>
                    <a:pt x="12425" y="710141"/>
                  </a:cubicBezTo>
                  <a:cubicBezTo>
                    <a:pt x="4469" y="702185"/>
                    <a:pt x="0" y="691395"/>
                    <a:pt x="0" y="680144"/>
                  </a:cubicBezTo>
                  <a:lnTo>
                    <a:pt x="0" y="42422"/>
                  </a:lnTo>
                  <a:cubicBezTo>
                    <a:pt x="0" y="31171"/>
                    <a:pt x="4469" y="20381"/>
                    <a:pt x="12425" y="12425"/>
                  </a:cubicBezTo>
                  <a:cubicBezTo>
                    <a:pt x="20381" y="4469"/>
                    <a:pt x="31171" y="0"/>
                    <a:pt x="4242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2433319" cy="7511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8078" y="2611234"/>
            <a:ext cx="2587644" cy="2182716"/>
            <a:chOff x="0" y="0"/>
            <a:chExt cx="1185515" cy="100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85515" cy="1000000"/>
            </a:xfrm>
            <a:custGeom>
              <a:avLst/>
              <a:gdLst/>
              <a:ahLst/>
              <a:cxnLst/>
              <a:rect l="l" t="t" r="r" b="b"/>
              <a:pathLst>
                <a:path w="1185515" h="1000000">
                  <a:moveTo>
                    <a:pt x="32911" y="0"/>
                  </a:moveTo>
                  <a:lnTo>
                    <a:pt x="1152605" y="0"/>
                  </a:lnTo>
                  <a:cubicBezTo>
                    <a:pt x="1170781" y="0"/>
                    <a:pt x="1185515" y="14735"/>
                    <a:pt x="1185515" y="32911"/>
                  </a:cubicBezTo>
                  <a:lnTo>
                    <a:pt x="1185515" y="967089"/>
                  </a:lnTo>
                  <a:cubicBezTo>
                    <a:pt x="1185515" y="985265"/>
                    <a:pt x="1170781" y="1000000"/>
                    <a:pt x="1152605" y="1000000"/>
                  </a:cubicBezTo>
                  <a:lnTo>
                    <a:pt x="32911" y="1000000"/>
                  </a:lnTo>
                  <a:cubicBezTo>
                    <a:pt x="14735" y="1000000"/>
                    <a:pt x="0" y="985265"/>
                    <a:pt x="0" y="967089"/>
                  </a:cubicBezTo>
                  <a:lnTo>
                    <a:pt x="0" y="32911"/>
                  </a:lnTo>
                  <a:cubicBezTo>
                    <a:pt x="0" y="14735"/>
                    <a:pt x="14735" y="0"/>
                    <a:pt x="32911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18551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568380" y="2611234"/>
            <a:ext cx="2544868" cy="2182716"/>
            <a:chOff x="0" y="0"/>
            <a:chExt cx="1165918" cy="100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65918" cy="1000000"/>
            </a:xfrm>
            <a:custGeom>
              <a:avLst/>
              <a:gdLst/>
              <a:ahLst/>
              <a:cxnLst/>
              <a:rect l="l" t="t" r="r" b="b"/>
              <a:pathLst>
                <a:path w="1165918" h="1000000">
                  <a:moveTo>
                    <a:pt x="33464" y="0"/>
                  </a:moveTo>
                  <a:lnTo>
                    <a:pt x="1132454" y="0"/>
                  </a:lnTo>
                  <a:cubicBezTo>
                    <a:pt x="1141329" y="0"/>
                    <a:pt x="1149841" y="3526"/>
                    <a:pt x="1156116" y="9801"/>
                  </a:cubicBezTo>
                  <a:cubicBezTo>
                    <a:pt x="1162392" y="16077"/>
                    <a:pt x="1165918" y="24589"/>
                    <a:pt x="1165918" y="33464"/>
                  </a:cubicBezTo>
                  <a:lnTo>
                    <a:pt x="1165918" y="966536"/>
                  </a:lnTo>
                  <a:cubicBezTo>
                    <a:pt x="1165918" y="975411"/>
                    <a:pt x="1162392" y="983923"/>
                    <a:pt x="1156116" y="990198"/>
                  </a:cubicBezTo>
                  <a:cubicBezTo>
                    <a:pt x="1149841" y="996474"/>
                    <a:pt x="1141329" y="1000000"/>
                    <a:pt x="1132454" y="1000000"/>
                  </a:cubicBezTo>
                  <a:lnTo>
                    <a:pt x="33464" y="1000000"/>
                  </a:lnTo>
                  <a:cubicBezTo>
                    <a:pt x="24589" y="1000000"/>
                    <a:pt x="16077" y="996474"/>
                    <a:pt x="9801" y="990198"/>
                  </a:cubicBezTo>
                  <a:cubicBezTo>
                    <a:pt x="3526" y="983923"/>
                    <a:pt x="0" y="975411"/>
                    <a:pt x="0" y="966536"/>
                  </a:cubicBezTo>
                  <a:lnTo>
                    <a:pt x="0" y="33464"/>
                  </a:lnTo>
                  <a:cubicBezTo>
                    <a:pt x="0" y="24589"/>
                    <a:pt x="3526" y="16077"/>
                    <a:pt x="9801" y="9801"/>
                  </a:cubicBezTo>
                  <a:cubicBezTo>
                    <a:pt x="16077" y="3526"/>
                    <a:pt x="24589" y="0"/>
                    <a:pt x="33464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165918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224879" y="2611234"/>
            <a:ext cx="2668928" cy="2182716"/>
            <a:chOff x="0" y="0"/>
            <a:chExt cx="1222755" cy="1000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22755" cy="1000000"/>
            </a:xfrm>
            <a:custGeom>
              <a:avLst/>
              <a:gdLst/>
              <a:ahLst/>
              <a:cxnLst/>
              <a:rect l="l" t="t" r="r" b="b"/>
              <a:pathLst>
                <a:path w="1222755" h="1000000">
                  <a:moveTo>
                    <a:pt x="31908" y="0"/>
                  </a:moveTo>
                  <a:lnTo>
                    <a:pt x="1190847" y="0"/>
                  </a:lnTo>
                  <a:cubicBezTo>
                    <a:pt x="1208469" y="0"/>
                    <a:pt x="1222755" y="14286"/>
                    <a:pt x="1222755" y="31908"/>
                  </a:cubicBezTo>
                  <a:lnTo>
                    <a:pt x="1222755" y="968091"/>
                  </a:lnTo>
                  <a:cubicBezTo>
                    <a:pt x="1222755" y="985714"/>
                    <a:pt x="1208469" y="1000000"/>
                    <a:pt x="1190847" y="1000000"/>
                  </a:cubicBezTo>
                  <a:lnTo>
                    <a:pt x="31908" y="1000000"/>
                  </a:lnTo>
                  <a:cubicBezTo>
                    <a:pt x="14286" y="1000000"/>
                    <a:pt x="0" y="985714"/>
                    <a:pt x="0" y="968091"/>
                  </a:cubicBezTo>
                  <a:lnTo>
                    <a:pt x="0" y="31908"/>
                  </a:lnTo>
                  <a:cubicBezTo>
                    <a:pt x="0" y="14286"/>
                    <a:pt x="14286" y="0"/>
                    <a:pt x="31908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22275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24927" y="4879941"/>
            <a:ext cx="2610795" cy="2178253"/>
            <a:chOff x="0" y="0"/>
            <a:chExt cx="792560" cy="66125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92560" cy="661253"/>
            </a:xfrm>
            <a:custGeom>
              <a:avLst/>
              <a:gdLst/>
              <a:ahLst/>
              <a:cxnLst/>
              <a:rect l="l" t="t" r="r" b="b"/>
              <a:pathLst>
                <a:path w="792560" h="661253">
                  <a:moveTo>
                    <a:pt x="32619" y="0"/>
                  </a:moveTo>
                  <a:lnTo>
                    <a:pt x="759942" y="0"/>
                  </a:lnTo>
                  <a:cubicBezTo>
                    <a:pt x="768593" y="0"/>
                    <a:pt x="776889" y="3437"/>
                    <a:pt x="783007" y="9554"/>
                  </a:cubicBezTo>
                  <a:cubicBezTo>
                    <a:pt x="789124" y="15671"/>
                    <a:pt x="792560" y="23968"/>
                    <a:pt x="792560" y="32619"/>
                  </a:cubicBezTo>
                  <a:lnTo>
                    <a:pt x="792560" y="628635"/>
                  </a:lnTo>
                  <a:cubicBezTo>
                    <a:pt x="792560" y="637286"/>
                    <a:pt x="789124" y="645582"/>
                    <a:pt x="783007" y="651700"/>
                  </a:cubicBezTo>
                  <a:cubicBezTo>
                    <a:pt x="776889" y="657817"/>
                    <a:pt x="768593" y="661253"/>
                    <a:pt x="759942" y="661253"/>
                  </a:cubicBezTo>
                  <a:lnTo>
                    <a:pt x="32619" y="661253"/>
                  </a:lnTo>
                  <a:cubicBezTo>
                    <a:pt x="23968" y="661253"/>
                    <a:pt x="15671" y="657817"/>
                    <a:pt x="9554" y="651700"/>
                  </a:cubicBezTo>
                  <a:cubicBezTo>
                    <a:pt x="3437" y="645582"/>
                    <a:pt x="0" y="637286"/>
                    <a:pt x="0" y="628635"/>
                  </a:cubicBezTo>
                  <a:lnTo>
                    <a:pt x="0" y="32619"/>
                  </a:lnTo>
                  <a:cubicBezTo>
                    <a:pt x="0" y="23968"/>
                    <a:pt x="3437" y="15671"/>
                    <a:pt x="9554" y="9554"/>
                  </a:cubicBezTo>
                  <a:cubicBezTo>
                    <a:pt x="15671" y="3437"/>
                    <a:pt x="23968" y="0"/>
                    <a:pt x="32619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792560" cy="689828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568380" y="4892530"/>
            <a:ext cx="2544868" cy="2170127"/>
            <a:chOff x="0" y="0"/>
            <a:chExt cx="772547" cy="65878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72547" cy="658787"/>
            </a:xfrm>
            <a:custGeom>
              <a:avLst/>
              <a:gdLst/>
              <a:ahLst/>
              <a:cxnLst/>
              <a:rect l="l" t="t" r="r" b="b"/>
              <a:pathLst>
                <a:path w="772547" h="658787">
                  <a:moveTo>
                    <a:pt x="33464" y="0"/>
                  </a:moveTo>
                  <a:lnTo>
                    <a:pt x="739083" y="0"/>
                  </a:lnTo>
                  <a:cubicBezTo>
                    <a:pt x="747958" y="0"/>
                    <a:pt x="756470" y="3526"/>
                    <a:pt x="762746" y="9801"/>
                  </a:cubicBezTo>
                  <a:cubicBezTo>
                    <a:pt x="769021" y="16077"/>
                    <a:pt x="772547" y="24589"/>
                    <a:pt x="772547" y="33464"/>
                  </a:cubicBezTo>
                  <a:lnTo>
                    <a:pt x="772547" y="625323"/>
                  </a:lnTo>
                  <a:cubicBezTo>
                    <a:pt x="772547" y="634198"/>
                    <a:pt x="769021" y="642710"/>
                    <a:pt x="762746" y="648985"/>
                  </a:cubicBezTo>
                  <a:cubicBezTo>
                    <a:pt x="756470" y="655261"/>
                    <a:pt x="747958" y="658787"/>
                    <a:pt x="739083" y="658787"/>
                  </a:cubicBezTo>
                  <a:lnTo>
                    <a:pt x="33464" y="658787"/>
                  </a:lnTo>
                  <a:cubicBezTo>
                    <a:pt x="24589" y="658787"/>
                    <a:pt x="16077" y="655261"/>
                    <a:pt x="9801" y="648985"/>
                  </a:cubicBezTo>
                  <a:cubicBezTo>
                    <a:pt x="3526" y="642710"/>
                    <a:pt x="0" y="634198"/>
                    <a:pt x="0" y="625323"/>
                  </a:cubicBezTo>
                  <a:lnTo>
                    <a:pt x="0" y="33464"/>
                  </a:lnTo>
                  <a:cubicBezTo>
                    <a:pt x="0" y="24589"/>
                    <a:pt x="3526" y="16077"/>
                    <a:pt x="9801" y="9801"/>
                  </a:cubicBezTo>
                  <a:cubicBezTo>
                    <a:pt x="16077" y="3526"/>
                    <a:pt x="24589" y="0"/>
                    <a:pt x="33464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772547" cy="677837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343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246598" y="4879941"/>
            <a:ext cx="2647210" cy="2182716"/>
            <a:chOff x="0" y="0"/>
            <a:chExt cx="1212805" cy="100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12805" cy="1000000"/>
            </a:xfrm>
            <a:custGeom>
              <a:avLst/>
              <a:gdLst/>
              <a:ahLst/>
              <a:cxnLst/>
              <a:rect l="l" t="t" r="r" b="b"/>
              <a:pathLst>
                <a:path w="1212805" h="1000000">
                  <a:moveTo>
                    <a:pt x="32170" y="0"/>
                  </a:moveTo>
                  <a:lnTo>
                    <a:pt x="1180635" y="0"/>
                  </a:lnTo>
                  <a:cubicBezTo>
                    <a:pt x="1189167" y="0"/>
                    <a:pt x="1197350" y="3389"/>
                    <a:pt x="1203383" y="9422"/>
                  </a:cubicBezTo>
                  <a:cubicBezTo>
                    <a:pt x="1209416" y="15455"/>
                    <a:pt x="1212805" y="23638"/>
                    <a:pt x="1212805" y="32170"/>
                  </a:cubicBezTo>
                  <a:lnTo>
                    <a:pt x="1212805" y="967829"/>
                  </a:lnTo>
                  <a:cubicBezTo>
                    <a:pt x="1212805" y="985597"/>
                    <a:pt x="1198402" y="1000000"/>
                    <a:pt x="1180635" y="1000000"/>
                  </a:cubicBezTo>
                  <a:lnTo>
                    <a:pt x="32170" y="1000000"/>
                  </a:lnTo>
                  <a:cubicBezTo>
                    <a:pt x="23638" y="1000000"/>
                    <a:pt x="15455" y="996610"/>
                    <a:pt x="9422" y="990577"/>
                  </a:cubicBezTo>
                  <a:cubicBezTo>
                    <a:pt x="3389" y="984544"/>
                    <a:pt x="0" y="976362"/>
                    <a:pt x="0" y="967829"/>
                  </a:cubicBezTo>
                  <a:lnTo>
                    <a:pt x="0" y="32170"/>
                  </a:lnTo>
                  <a:cubicBezTo>
                    <a:pt x="0" y="23638"/>
                    <a:pt x="3389" y="15455"/>
                    <a:pt x="9422" y="9422"/>
                  </a:cubicBezTo>
                  <a:cubicBezTo>
                    <a:pt x="15455" y="3389"/>
                    <a:pt x="23638" y="0"/>
                    <a:pt x="32170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21280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60457" y="1713929"/>
            <a:ext cx="8833649" cy="725854"/>
            <a:chOff x="0" y="0"/>
            <a:chExt cx="3271722" cy="26883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271722" cy="268835"/>
            </a:xfrm>
            <a:custGeom>
              <a:avLst/>
              <a:gdLst/>
              <a:ahLst/>
              <a:cxnLst/>
              <a:rect l="l" t="t" r="r" b="b"/>
              <a:pathLst>
                <a:path w="3271722" h="268835">
                  <a:moveTo>
                    <a:pt x="31551" y="0"/>
                  </a:moveTo>
                  <a:lnTo>
                    <a:pt x="3240171" y="0"/>
                  </a:lnTo>
                  <a:cubicBezTo>
                    <a:pt x="3257596" y="0"/>
                    <a:pt x="3271722" y="14126"/>
                    <a:pt x="3271722" y="31551"/>
                  </a:cubicBezTo>
                  <a:lnTo>
                    <a:pt x="3271722" y="237284"/>
                  </a:lnTo>
                  <a:cubicBezTo>
                    <a:pt x="3271722" y="245652"/>
                    <a:pt x="3268398" y="253677"/>
                    <a:pt x="3262481" y="259594"/>
                  </a:cubicBezTo>
                  <a:cubicBezTo>
                    <a:pt x="3256564" y="265511"/>
                    <a:pt x="3248539" y="268835"/>
                    <a:pt x="3240171" y="268835"/>
                  </a:cubicBezTo>
                  <a:lnTo>
                    <a:pt x="31551" y="268835"/>
                  </a:lnTo>
                  <a:cubicBezTo>
                    <a:pt x="14126" y="268835"/>
                    <a:pt x="0" y="254709"/>
                    <a:pt x="0" y="237284"/>
                  </a:cubicBezTo>
                  <a:lnTo>
                    <a:pt x="0" y="31551"/>
                  </a:lnTo>
                  <a:cubicBezTo>
                    <a:pt x="0" y="23183"/>
                    <a:pt x="3324" y="15158"/>
                    <a:pt x="9241" y="9241"/>
                  </a:cubicBezTo>
                  <a:cubicBezTo>
                    <a:pt x="15158" y="3324"/>
                    <a:pt x="23183" y="0"/>
                    <a:pt x="31551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3271722" cy="2974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120545" y="3326687"/>
            <a:ext cx="2042711" cy="966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Great Fire of London, Famous Pirates, Florence Nightingale &amp; Mary Seacole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742087" y="3320354"/>
            <a:ext cx="2176427" cy="726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Weather, map skills, comparative studies for two locations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467974" y="3446812"/>
            <a:ext cx="2279437" cy="726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Hindu and Christian faith in focus. Advent, Special places, Special foods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828319" y="5554256"/>
            <a:ext cx="1914082" cy="840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6"/>
              </a:lnSpc>
            </a:pPr>
            <a:r>
              <a:rPr lang="en-US" sz="1412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Lifecycles, Materials, Growing Plants, Forces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393012" y="2652906"/>
            <a:ext cx="1497777" cy="336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HISTORY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953992" y="2652906"/>
            <a:ext cx="1773645" cy="336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GEOGRAPHY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293056" y="2630614"/>
            <a:ext cx="2594652" cy="682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RELIGIOUS EDUCATION (R.E)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742087" y="5013025"/>
            <a:ext cx="2217800" cy="330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SCIENCE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848078" y="5064073"/>
            <a:ext cx="2419086" cy="682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PHYSICAL EDUCATION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6413602" y="5932757"/>
            <a:ext cx="2333809" cy="976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Collage, Illustrations, Sketching, Sculpting, Joining and fixing materials, Food preparation 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6316712" y="4835380"/>
            <a:ext cx="2547340" cy="973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7"/>
              </a:lnSpc>
            </a:pPr>
            <a:r>
              <a:rPr lang="en-US" sz="1690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DESIGN AND TECHNOLOGY (D&amp;T) AND ART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085861" y="5751782"/>
            <a:ext cx="1804927" cy="112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6"/>
              </a:lnSpc>
            </a:pPr>
            <a:r>
              <a:rPr lang="en-US" sz="1412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Dance, Gymnastics, Games &amp; CM sports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548640" y="1778152"/>
            <a:ext cx="8473440" cy="573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4"/>
              </a:lnSpc>
            </a:pPr>
            <a:r>
              <a:rPr lang="en-US" sz="14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These are some of the topics and skills the children will learn in the foundation subjects throughout the year.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04834" y="872586"/>
            <a:ext cx="9203856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Foundation</a:t>
            </a:r>
            <a:r>
              <a:rPr lang="en-US" sz="4399" b="1">
                <a:solidFill>
                  <a:srgbClr val="1E6641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subjects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371311" y="821202"/>
            <a:ext cx="9144000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End of year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assessments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417218" y="1940579"/>
            <a:ext cx="8919164" cy="857588"/>
            <a:chOff x="0" y="0"/>
            <a:chExt cx="3303394" cy="31762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303394" cy="317625"/>
            </a:xfrm>
            <a:custGeom>
              <a:avLst/>
              <a:gdLst/>
              <a:ahLst/>
              <a:cxnLst/>
              <a:rect l="l" t="t" r="r" b="b"/>
              <a:pathLst>
                <a:path w="3303394" h="317625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286377"/>
                  </a:lnTo>
                  <a:cubicBezTo>
                    <a:pt x="3303394" y="303635"/>
                    <a:pt x="3289404" y="317625"/>
                    <a:pt x="3272146" y="317625"/>
                  </a:cubicBezTo>
                  <a:lnTo>
                    <a:pt x="31248" y="317625"/>
                  </a:lnTo>
                  <a:cubicBezTo>
                    <a:pt x="13990" y="317625"/>
                    <a:pt x="0" y="303635"/>
                    <a:pt x="0" y="286377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3303394" cy="346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31520" y="1994320"/>
            <a:ext cx="8353536" cy="623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68"/>
              </a:lnSpc>
              <a:spcBef>
                <a:spcPct val="0"/>
              </a:spcBef>
            </a:pP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At the end of KS1, children will be assessed as having either a </a:t>
            </a:r>
            <a:r>
              <a:rPr lang="en-US" sz="18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‘Secure’</a:t>
            </a: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understanding of the curriculum or not.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66543" y="3417401"/>
            <a:ext cx="8353536" cy="140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6857" lvl="1" indent="-183429" algn="l">
              <a:lnSpc>
                <a:spcPts val="2208"/>
              </a:lnSpc>
              <a:buFont typeface="Arial"/>
              <a:buChar char="•"/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Children who are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not secure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will be described as</a:t>
            </a:r>
            <a:r>
              <a:rPr lang="en-US" sz="16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 ‘Working Towards’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age related expectations.</a:t>
            </a:r>
          </a:p>
          <a:p>
            <a:pPr algn="l">
              <a:lnSpc>
                <a:spcPts val="2208"/>
              </a:lnSpc>
            </a:pPr>
            <a:endParaRPr lang="en-US" sz="1699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366857" lvl="1" indent="-183429" algn="l">
              <a:lnSpc>
                <a:spcPts val="2208"/>
              </a:lnSpc>
              <a:buFont typeface="Arial"/>
              <a:buChar char="•"/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Children who can demonstrate a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deeper understanding 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will be described as working at </a:t>
            </a:r>
            <a:r>
              <a:rPr lang="en-US" sz="16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‘Greater Depth’ 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within the age related expectations.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31520" y="5624072"/>
            <a:ext cx="8353536" cy="578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08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children will </a:t>
            </a:r>
            <a:r>
              <a:rPr lang="en-US" sz="16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need to meet all the objectives</a:t>
            </a:r>
            <a:r>
              <a:rPr lang="en-US" sz="16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within Working Towards, Expected or Greater Depth in order to be assessed at this level. 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371311" y="5508339"/>
            <a:ext cx="8919164" cy="857588"/>
            <a:chOff x="0" y="0"/>
            <a:chExt cx="3303394" cy="31762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303394" cy="317625"/>
            </a:xfrm>
            <a:custGeom>
              <a:avLst/>
              <a:gdLst/>
              <a:ahLst/>
              <a:cxnLst/>
              <a:rect l="l" t="t" r="r" b="b"/>
              <a:pathLst>
                <a:path w="3303394" h="317625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286377"/>
                  </a:lnTo>
                  <a:cubicBezTo>
                    <a:pt x="3303394" y="303635"/>
                    <a:pt x="3289404" y="317625"/>
                    <a:pt x="3272146" y="317625"/>
                  </a:cubicBezTo>
                  <a:lnTo>
                    <a:pt x="31248" y="317625"/>
                  </a:lnTo>
                  <a:cubicBezTo>
                    <a:pt x="13990" y="317625"/>
                    <a:pt x="0" y="303635"/>
                    <a:pt x="0" y="286377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28575"/>
              <a:ext cx="3303394" cy="346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219790" y="821202"/>
            <a:ext cx="9505235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 English, Reading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&amp; Mathematics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385730" y="1769129"/>
            <a:ext cx="8919164" cy="2419829"/>
            <a:chOff x="0" y="0"/>
            <a:chExt cx="3303394" cy="8962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303394" cy="896233"/>
            </a:xfrm>
            <a:custGeom>
              <a:avLst/>
              <a:gdLst/>
              <a:ahLst/>
              <a:cxnLst/>
              <a:rect l="l" t="t" r="r" b="b"/>
              <a:pathLst>
                <a:path w="3303394" h="896233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864985"/>
                  </a:lnTo>
                  <a:cubicBezTo>
                    <a:pt x="3303394" y="882243"/>
                    <a:pt x="3289404" y="896233"/>
                    <a:pt x="3272146" y="896233"/>
                  </a:cubicBezTo>
                  <a:lnTo>
                    <a:pt x="31248" y="896233"/>
                  </a:lnTo>
                  <a:cubicBezTo>
                    <a:pt x="13990" y="896233"/>
                    <a:pt x="0" y="882243"/>
                    <a:pt x="0" y="864985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3303394" cy="924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668544" y="2019541"/>
            <a:ext cx="8353536" cy="31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8"/>
              </a:lnSpc>
              <a:spcBef>
                <a:spcPct val="0"/>
              </a:spcBef>
            </a:pP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For </a:t>
            </a:r>
            <a:r>
              <a:rPr lang="en-US" sz="18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English, Reading and Mathematics</a:t>
            </a: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there will be three standards: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371311" y="4303259"/>
            <a:ext cx="8919164" cy="1036427"/>
            <a:chOff x="0" y="0"/>
            <a:chExt cx="3303394" cy="38386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303394" cy="383862"/>
            </a:xfrm>
            <a:custGeom>
              <a:avLst/>
              <a:gdLst/>
              <a:ahLst/>
              <a:cxnLst/>
              <a:rect l="l" t="t" r="r" b="b"/>
              <a:pathLst>
                <a:path w="3303394" h="383862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352614"/>
                  </a:lnTo>
                  <a:cubicBezTo>
                    <a:pt x="3303394" y="369872"/>
                    <a:pt x="3289404" y="383862"/>
                    <a:pt x="3272146" y="383862"/>
                  </a:cubicBezTo>
                  <a:lnTo>
                    <a:pt x="31248" y="383862"/>
                  </a:lnTo>
                  <a:cubicBezTo>
                    <a:pt x="13990" y="383862"/>
                    <a:pt x="0" y="369872"/>
                    <a:pt x="0" y="352614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3303394" cy="4124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8544" y="4446134"/>
            <a:ext cx="4448354" cy="31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8"/>
              </a:lnSpc>
              <a:spcBef>
                <a:spcPct val="0"/>
              </a:spcBef>
            </a:pP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For </a:t>
            </a:r>
            <a:r>
              <a:rPr lang="en-US" sz="18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</a:t>
            </a: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there is one standard: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16042" y="3564108"/>
            <a:ext cx="6694781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  <a:spcBef>
                <a:spcPct val="0"/>
              </a:spcBef>
            </a:pP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Working at </a:t>
            </a:r>
            <a:r>
              <a:rPr lang="en-US" sz="1799" b="1">
                <a:solidFill>
                  <a:srgbClr val="FBB03B"/>
                </a:solidFill>
                <a:latin typeface="Poppins Bold"/>
                <a:ea typeface="Poppins Bold"/>
                <a:cs typeface="Poppins Bold"/>
                <a:sym typeface="Poppins Bold"/>
              </a:rPr>
              <a:t>greater depth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within the expected standard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16042" y="3082133"/>
            <a:ext cx="4625721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  <a:spcBef>
                <a:spcPct val="0"/>
              </a:spcBef>
            </a:pP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Working </a:t>
            </a:r>
            <a:r>
              <a:rPr lang="en-US" sz="1799" b="1">
                <a:solidFill>
                  <a:srgbClr val="FBB03B"/>
                </a:solidFill>
                <a:latin typeface="Poppins Bold"/>
                <a:ea typeface="Poppins Bold"/>
                <a:cs typeface="Poppins Bold"/>
                <a:sym typeface="Poppins Bold"/>
              </a:rPr>
              <a:t>at the expected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standard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16042" y="2600158"/>
            <a:ext cx="5902108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  <a:spcBef>
                <a:spcPct val="0"/>
              </a:spcBef>
            </a:pP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Working </a:t>
            </a:r>
            <a:r>
              <a:rPr lang="en-US" sz="1799" b="1">
                <a:solidFill>
                  <a:srgbClr val="FBB03B"/>
                </a:solidFill>
                <a:latin typeface="Poppins Bold"/>
                <a:ea typeface="Poppins Bold"/>
                <a:cs typeface="Poppins Bold"/>
                <a:sym typeface="Poppins Bold"/>
              </a:rPr>
              <a:t>towards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the expected standard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16042" y="4831589"/>
            <a:ext cx="4491112" cy="31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38"/>
              </a:lnSpc>
              <a:spcBef>
                <a:spcPct val="0"/>
              </a:spcBef>
            </a:pP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Working </a:t>
            </a:r>
            <a:r>
              <a:rPr lang="en-US" sz="17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at the expected</a:t>
            </a:r>
            <a:r>
              <a:rPr lang="en-US" sz="1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standard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65602" y="5623223"/>
            <a:ext cx="7622396" cy="31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8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Each standard contains a number of ‘pupil can’ statements.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14982" y="6116335"/>
            <a:ext cx="8923635" cy="85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08"/>
              </a:lnSpc>
              <a:spcBef>
                <a:spcPct val="0"/>
              </a:spcBef>
            </a:pP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Teachers need to judge a pupil’s attainment of </a:t>
            </a:r>
            <a:r>
              <a:rPr lang="en-US" sz="1699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all statements</a:t>
            </a:r>
            <a:r>
              <a:rPr lang="en-US" sz="16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within the standard and all statements in the preceding standard(s). </a:t>
            </a:r>
            <a:r>
              <a:rPr lang="en-US" sz="1699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These statements cover key learning within the curriculum at each standard.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48640" y="1607204"/>
            <a:ext cx="5234898" cy="4976476"/>
          </a:xfrm>
          <a:custGeom>
            <a:avLst/>
            <a:gdLst/>
            <a:ahLst/>
            <a:cxnLst/>
            <a:rect l="l" t="t" r="r" b="b"/>
            <a:pathLst>
              <a:path w="5234898" h="4976476">
                <a:moveTo>
                  <a:pt x="0" y="0"/>
                </a:moveTo>
                <a:lnTo>
                  <a:pt x="5234898" y="0"/>
                </a:lnTo>
                <a:lnTo>
                  <a:pt x="5234898" y="4976476"/>
                </a:lnTo>
                <a:lnTo>
                  <a:pt x="0" y="49764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622275" y="5843731"/>
            <a:ext cx="4999275" cy="1214994"/>
          </a:xfrm>
          <a:custGeom>
            <a:avLst/>
            <a:gdLst/>
            <a:ahLst/>
            <a:cxnLst/>
            <a:rect l="l" t="t" r="r" b="b"/>
            <a:pathLst>
              <a:path w="4999275" h="1214994">
                <a:moveTo>
                  <a:pt x="0" y="0"/>
                </a:moveTo>
                <a:lnTo>
                  <a:pt x="4999275" y="0"/>
                </a:lnTo>
                <a:lnTo>
                  <a:pt x="4999275" y="1214995"/>
                </a:lnTo>
                <a:lnTo>
                  <a:pt x="0" y="12149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5824967" y="1627598"/>
            <a:ext cx="3796583" cy="4090965"/>
          </a:xfrm>
          <a:custGeom>
            <a:avLst/>
            <a:gdLst/>
            <a:ahLst/>
            <a:cxnLst/>
            <a:rect l="l" t="t" r="r" b="b"/>
            <a:pathLst>
              <a:path w="3796583" h="4090965">
                <a:moveTo>
                  <a:pt x="0" y="0"/>
                </a:moveTo>
                <a:lnTo>
                  <a:pt x="3796583" y="0"/>
                </a:lnTo>
                <a:lnTo>
                  <a:pt x="3796583" y="4090965"/>
                </a:lnTo>
                <a:lnTo>
                  <a:pt x="0" y="40909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8813" t="-11045" r="-9555" b="-16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371311" y="821202"/>
            <a:ext cx="9250239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311962" y="1786719"/>
            <a:ext cx="2175445" cy="1960828"/>
          </a:xfrm>
          <a:custGeom>
            <a:avLst/>
            <a:gdLst/>
            <a:ahLst/>
            <a:cxnLst/>
            <a:rect l="l" t="t" r="r" b="b"/>
            <a:pathLst>
              <a:path w="2175445" h="1960828">
                <a:moveTo>
                  <a:pt x="0" y="0"/>
                </a:moveTo>
                <a:lnTo>
                  <a:pt x="2175445" y="0"/>
                </a:lnTo>
                <a:lnTo>
                  <a:pt x="2175445" y="1960828"/>
                </a:lnTo>
                <a:lnTo>
                  <a:pt x="0" y="19608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2428058" y="2117560"/>
            <a:ext cx="1805548" cy="2027642"/>
          </a:xfrm>
          <a:custGeom>
            <a:avLst/>
            <a:gdLst/>
            <a:ahLst/>
            <a:cxnLst/>
            <a:rect l="l" t="t" r="r" b="b"/>
            <a:pathLst>
              <a:path w="1805548" h="2027642">
                <a:moveTo>
                  <a:pt x="0" y="0"/>
                </a:moveTo>
                <a:lnTo>
                  <a:pt x="1805547" y="0"/>
                </a:lnTo>
                <a:lnTo>
                  <a:pt x="1805547" y="2027643"/>
                </a:lnTo>
                <a:lnTo>
                  <a:pt x="0" y="20276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548640" y="3978817"/>
            <a:ext cx="1792877" cy="2110366"/>
          </a:xfrm>
          <a:custGeom>
            <a:avLst/>
            <a:gdLst/>
            <a:ahLst/>
            <a:cxnLst/>
            <a:rect l="l" t="t" r="r" b="b"/>
            <a:pathLst>
              <a:path w="1792877" h="2110366">
                <a:moveTo>
                  <a:pt x="0" y="0"/>
                </a:moveTo>
                <a:lnTo>
                  <a:pt x="1792877" y="0"/>
                </a:lnTo>
                <a:lnTo>
                  <a:pt x="1792877" y="2110366"/>
                </a:lnTo>
                <a:lnTo>
                  <a:pt x="0" y="21103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2216888" y="5034000"/>
            <a:ext cx="1344469" cy="1647673"/>
          </a:xfrm>
          <a:custGeom>
            <a:avLst/>
            <a:gdLst/>
            <a:ahLst/>
            <a:cxnLst/>
            <a:rect l="l" t="t" r="r" b="b"/>
            <a:pathLst>
              <a:path w="1344469" h="1647673">
                <a:moveTo>
                  <a:pt x="0" y="0"/>
                </a:moveTo>
                <a:lnTo>
                  <a:pt x="1344468" y="0"/>
                </a:lnTo>
                <a:lnTo>
                  <a:pt x="1344468" y="1647673"/>
                </a:lnTo>
                <a:lnTo>
                  <a:pt x="0" y="16476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5333390" y="1917803"/>
            <a:ext cx="1967404" cy="1698660"/>
          </a:xfrm>
          <a:custGeom>
            <a:avLst/>
            <a:gdLst/>
            <a:ahLst/>
            <a:cxnLst/>
            <a:rect l="l" t="t" r="r" b="b"/>
            <a:pathLst>
              <a:path w="1967404" h="1698660">
                <a:moveTo>
                  <a:pt x="0" y="0"/>
                </a:moveTo>
                <a:lnTo>
                  <a:pt x="1967404" y="0"/>
                </a:lnTo>
                <a:lnTo>
                  <a:pt x="1967404" y="1698660"/>
                </a:lnTo>
                <a:lnTo>
                  <a:pt x="0" y="16986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7435936" y="1639667"/>
            <a:ext cx="1586144" cy="1976797"/>
          </a:xfrm>
          <a:custGeom>
            <a:avLst/>
            <a:gdLst/>
            <a:ahLst/>
            <a:cxnLst/>
            <a:rect l="l" t="t" r="r" b="b"/>
            <a:pathLst>
              <a:path w="1586144" h="1976797">
                <a:moveTo>
                  <a:pt x="0" y="0"/>
                </a:moveTo>
                <a:lnTo>
                  <a:pt x="1586144" y="0"/>
                </a:lnTo>
                <a:lnTo>
                  <a:pt x="1586144" y="1976796"/>
                </a:lnTo>
                <a:lnTo>
                  <a:pt x="0" y="19767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371311" y="821202"/>
            <a:ext cx="9250239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-links to other stories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9563516" y="0"/>
            <a:ext cx="190084" cy="7315200"/>
            <a:chOff x="0" y="0"/>
            <a:chExt cx="152400" cy="586497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94614" y="1772085"/>
            <a:ext cx="4682186" cy="2054309"/>
          </a:xfrm>
          <a:custGeom>
            <a:avLst/>
            <a:gdLst/>
            <a:ahLst/>
            <a:cxnLst/>
            <a:rect l="l" t="t" r="r" b="b"/>
            <a:pathLst>
              <a:path w="4682186" h="2054309">
                <a:moveTo>
                  <a:pt x="0" y="0"/>
                </a:moveTo>
                <a:lnTo>
                  <a:pt x="4682186" y="0"/>
                </a:lnTo>
                <a:lnTo>
                  <a:pt x="4682186" y="2054310"/>
                </a:lnTo>
                <a:lnTo>
                  <a:pt x="0" y="20543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734092" y="1616729"/>
            <a:ext cx="4929489" cy="4886356"/>
          </a:xfrm>
          <a:custGeom>
            <a:avLst/>
            <a:gdLst/>
            <a:ahLst/>
            <a:cxnLst/>
            <a:rect l="l" t="t" r="r" b="b"/>
            <a:pathLst>
              <a:path w="4929489" h="4886356">
                <a:moveTo>
                  <a:pt x="0" y="0"/>
                </a:moveTo>
                <a:lnTo>
                  <a:pt x="4929489" y="0"/>
                </a:lnTo>
                <a:lnTo>
                  <a:pt x="4929489" y="4886356"/>
                </a:lnTo>
                <a:lnTo>
                  <a:pt x="0" y="48863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294976" y="4158531"/>
            <a:ext cx="4189829" cy="424220"/>
          </a:xfrm>
          <a:custGeom>
            <a:avLst/>
            <a:gdLst/>
            <a:ahLst/>
            <a:cxnLst/>
            <a:rect l="l" t="t" r="r" b="b"/>
            <a:pathLst>
              <a:path w="4189829" h="424220">
                <a:moveTo>
                  <a:pt x="0" y="0"/>
                </a:moveTo>
                <a:lnTo>
                  <a:pt x="4189828" y="0"/>
                </a:lnTo>
                <a:lnTo>
                  <a:pt x="4189828" y="424220"/>
                </a:lnTo>
                <a:lnTo>
                  <a:pt x="0" y="4242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371311" y="821202"/>
            <a:ext cx="9250239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Writing </a:t>
            </a:r>
            <a:r>
              <a:rPr lang="en-US" sz="4399" b="1" dirty="0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</a:p>
        </p:txBody>
      </p:sp>
      <p:sp>
        <p:nvSpPr>
          <p:cNvPr id="9" name="Freeform 9"/>
          <p:cNvSpPr/>
          <p:nvPr/>
        </p:nvSpPr>
        <p:spPr>
          <a:xfrm>
            <a:off x="294976" y="4697051"/>
            <a:ext cx="4189829" cy="424220"/>
          </a:xfrm>
          <a:custGeom>
            <a:avLst/>
            <a:gdLst/>
            <a:ahLst/>
            <a:cxnLst/>
            <a:rect l="l" t="t" r="r" b="b"/>
            <a:pathLst>
              <a:path w="4189829" h="424220">
                <a:moveTo>
                  <a:pt x="0" y="0"/>
                </a:moveTo>
                <a:lnTo>
                  <a:pt x="4189828" y="0"/>
                </a:lnTo>
                <a:lnTo>
                  <a:pt x="4189828" y="424220"/>
                </a:lnTo>
                <a:lnTo>
                  <a:pt x="0" y="4242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294976" y="5235571"/>
            <a:ext cx="4189829" cy="424220"/>
          </a:xfrm>
          <a:custGeom>
            <a:avLst/>
            <a:gdLst/>
            <a:ahLst/>
            <a:cxnLst/>
            <a:rect l="l" t="t" r="r" b="b"/>
            <a:pathLst>
              <a:path w="4189829" h="424220">
                <a:moveTo>
                  <a:pt x="0" y="0"/>
                </a:moveTo>
                <a:lnTo>
                  <a:pt x="4189828" y="0"/>
                </a:lnTo>
                <a:lnTo>
                  <a:pt x="4189828" y="424220"/>
                </a:lnTo>
                <a:lnTo>
                  <a:pt x="0" y="4242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65510" y="2364132"/>
            <a:ext cx="2587644" cy="2182716"/>
            <a:chOff x="0" y="0"/>
            <a:chExt cx="1185515" cy="100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85515" cy="1000000"/>
            </a:xfrm>
            <a:custGeom>
              <a:avLst/>
              <a:gdLst/>
              <a:ahLst/>
              <a:cxnLst/>
              <a:rect l="l" t="t" r="r" b="b"/>
              <a:pathLst>
                <a:path w="1185515" h="1000000">
                  <a:moveTo>
                    <a:pt x="32911" y="0"/>
                  </a:moveTo>
                  <a:lnTo>
                    <a:pt x="1152605" y="0"/>
                  </a:lnTo>
                  <a:cubicBezTo>
                    <a:pt x="1170781" y="0"/>
                    <a:pt x="1185515" y="14735"/>
                    <a:pt x="1185515" y="32911"/>
                  </a:cubicBezTo>
                  <a:lnTo>
                    <a:pt x="1185515" y="967089"/>
                  </a:lnTo>
                  <a:cubicBezTo>
                    <a:pt x="1185515" y="985265"/>
                    <a:pt x="1170781" y="1000000"/>
                    <a:pt x="1152605" y="1000000"/>
                  </a:cubicBezTo>
                  <a:lnTo>
                    <a:pt x="32911" y="1000000"/>
                  </a:lnTo>
                  <a:cubicBezTo>
                    <a:pt x="14735" y="1000000"/>
                    <a:pt x="0" y="985265"/>
                    <a:pt x="0" y="967089"/>
                  </a:cubicBezTo>
                  <a:lnTo>
                    <a:pt x="0" y="32911"/>
                  </a:lnTo>
                  <a:cubicBezTo>
                    <a:pt x="0" y="14735"/>
                    <a:pt x="14735" y="0"/>
                    <a:pt x="32911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18551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585812" y="2364132"/>
            <a:ext cx="2544868" cy="2182716"/>
            <a:chOff x="0" y="0"/>
            <a:chExt cx="1165918" cy="100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65918" cy="1000000"/>
            </a:xfrm>
            <a:custGeom>
              <a:avLst/>
              <a:gdLst/>
              <a:ahLst/>
              <a:cxnLst/>
              <a:rect l="l" t="t" r="r" b="b"/>
              <a:pathLst>
                <a:path w="1165918" h="1000000">
                  <a:moveTo>
                    <a:pt x="33464" y="0"/>
                  </a:moveTo>
                  <a:lnTo>
                    <a:pt x="1132454" y="0"/>
                  </a:lnTo>
                  <a:cubicBezTo>
                    <a:pt x="1141329" y="0"/>
                    <a:pt x="1149841" y="3526"/>
                    <a:pt x="1156116" y="9801"/>
                  </a:cubicBezTo>
                  <a:cubicBezTo>
                    <a:pt x="1162392" y="16077"/>
                    <a:pt x="1165918" y="24589"/>
                    <a:pt x="1165918" y="33464"/>
                  </a:cubicBezTo>
                  <a:lnTo>
                    <a:pt x="1165918" y="966536"/>
                  </a:lnTo>
                  <a:cubicBezTo>
                    <a:pt x="1165918" y="975411"/>
                    <a:pt x="1162392" y="983923"/>
                    <a:pt x="1156116" y="990198"/>
                  </a:cubicBezTo>
                  <a:cubicBezTo>
                    <a:pt x="1149841" y="996474"/>
                    <a:pt x="1141329" y="1000000"/>
                    <a:pt x="1132454" y="1000000"/>
                  </a:cubicBezTo>
                  <a:lnTo>
                    <a:pt x="33464" y="1000000"/>
                  </a:lnTo>
                  <a:cubicBezTo>
                    <a:pt x="24589" y="1000000"/>
                    <a:pt x="16077" y="996474"/>
                    <a:pt x="9801" y="990198"/>
                  </a:cubicBezTo>
                  <a:cubicBezTo>
                    <a:pt x="3526" y="983923"/>
                    <a:pt x="0" y="975411"/>
                    <a:pt x="0" y="966536"/>
                  </a:cubicBezTo>
                  <a:lnTo>
                    <a:pt x="0" y="33464"/>
                  </a:lnTo>
                  <a:cubicBezTo>
                    <a:pt x="0" y="24589"/>
                    <a:pt x="3526" y="16077"/>
                    <a:pt x="9801" y="9801"/>
                  </a:cubicBezTo>
                  <a:cubicBezTo>
                    <a:pt x="16077" y="3526"/>
                    <a:pt x="24589" y="0"/>
                    <a:pt x="33464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165918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242312" y="2364132"/>
            <a:ext cx="2668928" cy="2182716"/>
            <a:chOff x="0" y="0"/>
            <a:chExt cx="1222755" cy="1000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22755" cy="1000000"/>
            </a:xfrm>
            <a:custGeom>
              <a:avLst/>
              <a:gdLst/>
              <a:ahLst/>
              <a:cxnLst/>
              <a:rect l="l" t="t" r="r" b="b"/>
              <a:pathLst>
                <a:path w="1222755" h="1000000">
                  <a:moveTo>
                    <a:pt x="31908" y="0"/>
                  </a:moveTo>
                  <a:lnTo>
                    <a:pt x="1190847" y="0"/>
                  </a:lnTo>
                  <a:cubicBezTo>
                    <a:pt x="1208469" y="0"/>
                    <a:pt x="1222755" y="14286"/>
                    <a:pt x="1222755" y="31908"/>
                  </a:cubicBezTo>
                  <a:lnTo>
                    <a:pt x="1222755" y="968091"/>
                  </a:lnTo>
                  <a:cubicBezTo>
                    <a:pt x="1222755" y="985714"/>
                    <a:pt x="1208469" y="1000000"/>
                    <a:pt x="1190847" y="1000000"/>
                  </a:cubicBezTo>
                  <a:lnTo>
                    <a:pt x="31908" y="1000000"/>
                  </a:lnTo>
                  <a:cubicBezTo>
                    <a:pt x="14286" y="1000000"/>
                    <a:pt x="0" y="985714"/>
                    <a:pt x="0" y="968091"/>
                  </a:cubicBezTo>
                  <a:lnTo>
                    <a:pt x="0" y="31908"/>
                  </a:lnTo>
                  <a:cubicBezTo>
                    <a:pt x="0" y="14286"/>
                    <a:pt x="14286" y="0"/>
                    <a:pt x="31908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22275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42360" y="4632839"/>
            <a:ext cx="3801587" cy="2178253"/>
            <a:chOff x="0" y="0"/>
            <a:chExt cx="1154050" cy="66125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54050" cy="661253"/>
            </a:xfrm>
            <a:custGeom>
              <a:avLst/>
              <a:gdLst/>
              <a:ahLst/>
              <a:cxnLst/>
              <a:rect l="l" t="t" r="r" b="b"/>
              <a:pathLst>
                <a:path w="1154050" h="661253">
                  <a:moveTo>
                    <a:pt x="22401" y="0"/>
                  </a:moveTo>
                  <a:lnTo>
                    <a:pt x="1131648" y="0"/>
                  </a:lnTo>
                  <a:cubicBezTo>
                    <a:pt x="1144020" y="0"/>
                    <a:pt x="1154050" y="10029"/>
                    <a:pt x="1154050" y="22401"/>
                  </a:cubicBezTo>
                  <a:lnTo>
                    <a:pt x="1154050" y="638852"/>
                  </a:lnTo>
                  <a:cubicBezTo>
                    <a:pt x="1154050" y="644793"/>
                    <a:pt x="1151690" y="650491"/>
                    <a:pt x="1147489" y="654692"/>
                  </a:cubicBezTo>
                  <a:cubicBezTo>
                    <a:pt x="1143287" y="658893"/>
                    <a:pt x="1137590" y="661253"/>
                    <a:pt x="1131648" y="661253"/>
                  </a:cubicBezTo>
                  <a:lnTo>
                    <a:pt x="22401" y="661253"/>
                  </a:lnTo>
                  <a:cubicBezTo>
                    <a:pt x="10029" y="661253"/>
                    <a:pt x="0" y="651224"/>
                    <a:pt x="0" y="638852"/>
                  </a:cubicBezTo>
                  <a:lnTo>
                    <a:pt x="0" y="22401"/>
                  </a:lnTo>
                  <a:cubicBezTo>
                    <a:pt x="0" y="10029"/>
                    <a:pt x="10029" y="0"/>
                    <a:pt x="22401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154050" cy="689828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812191" y="4640965"/>
            <a:ext cx="4092949" cy="2170127"/>
            <a:chOff x="0" y="0"/>
            <a:chExt cx="1242499" cy="65878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42499" cy="658787"/>
            </a:xfrm>
            <a:custGeom>
              <a:avLst/>
              <a:gdLst/>
              <a:ahLst/>
              <a:cxnLst/>
              <a:rect l="l" t="t" r="r" b="b"/>
              <a:pathLst>
                <a:path w="1242499" h="658787">
                  <a:moveTo>
                    <a:pt x="20807" y="0"/>
                  </a:moveTo>
                  <a:lnTo>
                    <a:pt x="1221692" y="0"/>
                  </a:lnTo>
                  <a:cubicBezTo>
                    <a:pt x="1227210" y="0"/>
                    <a:pt x="1232503" y="2192"/>
                    <a:pt x="1236405" y="6094"/>
                  </a:cubicBezTo>
                  <a:cubicBezTo>
                    <a:pt x="1240307" y="9996"/>
                    <a:pt x="1242499" y="15288"/>
                    <a:pt x="1242499" y="20807"/>
                  </a:cubicBezTo>
                  <a:lnTo>
                    <a:pt x="1242499" y="637980"/>
                  </a:lnTo>
                  <a:cubicBezTo>
                    <a:pt x="1242499" y="649471"/>
                    <a:pt x="1233183" y="658787"/>
                    <a:pt x="1221692" y="658787"/>
                  </a:cubicBezTo>
                  <a:lnTo>
                    <a:pt x="20807" y="658787"/>
                  </a:lnTo>
                  <a:cubicBezTo>
                    <a:pt x="15288" y="658787"/>
                    <a:pt x="9996" y="656595"/>
                    <a:pt x="6094" y="652692"/>
                  </a:cubicBezTo>
                  <a:cubicBezTo>
                    <a:pt x="2192" y="648790"/>
                    <a:pt x="0" y="643498"/>
                    <a:pt x="0" y="637980"/>
                  </a:cubicBezTo>
                  <a:lnTo>
                    <a:pt x="0" y="20807"/>
                  </a:lnTo>
                  <a:cubicBezTo>
                    <a:pt x="0" y="9316"/>
                    <a:pt x="9316" y="0"/>
                    <a:pt x="20807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1242499" cy="677837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343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82071" y="3048000"/>
            <a:ext cx="2042711" cy="471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We assess independent pieces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59520" y="2971800"/>
            <a:ext cx="2176427" cy="976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Writing longer pieces maintaining high quality </a:t>
            </a:r>
            <a:r>
              <a:rPr lang="en-US" sz="1253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e.g</a:t>
            </a: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using punctuation consistently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41181" y="5200162"/>
            <a:ext cx="3177343" cy="976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Accurately applying taught rules (suffixes), common exception words for Year 1 and 2 must be correctly spelt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104912" y="5206201"/>
            <a:ext cx="3507507" cy="840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6"/>
              </a:lnSpc>
            </a:pPr>
            <a:r>
              <a:rPr lang="en-US" sz="1412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(punctuation, spelling, better word choices and words of the day, checking for sense)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186294" y="2540526"/>
            <a:ext cx="1994393" cy="336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INDEPENDENCE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971424" y="2405804"/>
            <a:ext cx="1773645" cy="336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STAMINA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393345" y="4751289"/>
            <a:ext cx="2594652" cy="330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SPELLING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003158" y="4776724"/>
            <a:ext cx="3609261" cy="330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EDITING THEIR WORK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264030" y="2571402"/>
            <a:ext cx="2419086" cy="330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HANDWRITING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674312" y="3048000"/>
            <a:ext cx="1804927" cy="555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6"/>
              </a:lnSpc>
            </a:pPr>
            <a:r>
              <a:rPr lang="en-US" sz="1412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Correct size and orientation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548640" y="1749577"/>
            <a:ext cx="3019740" cy="443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15"/>
              </a:lnSpc>
            </a:pPr>
            <a:r>
              <a:rPr lang="en-US" sz="2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Higher focus on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04834" y="872586"/>
            <a:ext cx="9203856" cy="650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15"/>
              </a:lnSpc>
            </a:pPr>
            <a:r>
              <a:rPr lang="en-US" sz="4399" b="1" dirty="0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Writing </a:t>
            </a:r>
            <a:r>
              <a:rPr lang="en-US" sz="4399" b="1" dirty="0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in Year 2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80511" y="1730024"/>
            <a:ext cx="4532820" cy="5105595"/>
          </a:xfrm>
          <a:custGeom>
            <a:avLst/>
            <a:gdLst/>
            <a:ahLst/>
            <a:cxnLst/>
            <a:rect l="l" t="t" r="r" b="b"/>
            <a:pathLst>
              <a:path w="4532820" h="5105595">
                <a:moveTo>
                  <a:pt x="0" y="0"/>
                </a:moveTo>
                <a:lnTo>
                  <a:pt x="4532820" y="0"/>
                </a:lnTo>
                <a:lnTo>
                  <a:pt x="4532820" y="5105595"/>
                </a:lnTo>
                <a:lnTo>
                  <a:pt x="0" y="51055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713331" y="3860760"/>
            <a:ext cx="4742669" cy="2722920"/>
          </a:xfrm>
          <a:custGeom>
            <a:avLst/>
            <a:gdLst/>
            <a:ahLst/>
            <a:cxnLst/>
            <a:rect l="l" t="t" r="r" b="b"/>
            <a:pathLst>
              <a:path w="4742669" h="2722920">
                <a:moveTo>
                  <a:pt x="0" y="0"/>
                </a:moveTo>
                <a:lnTo>
                  <a:pt x="4742669" y="0"/>
                </a:lnTo>
                <a:lnTo>
                  <a:pt x="4742669" y="2722920"/>
                </a:lnTo>
                <a:lnTo>
                  <a:pt x="0" y="27229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5948035" y="1171341"/>
            <a:ext cx="2699062" cy="2398791"/>
          </a:xfrm>
          <a:custGeom>
            <a:avLst/>
            <a:gdLst/>
            <a:ahLst/>
            <a:cxnLst/>
            <a:rect l="l" t="t" r="r" b="b"/>
            <a:pathLst>
              <a:path w="2699062" h="2398791">
                <a:moveTo>
                  <a:pt x="0" y="0"/>
                </a:moveTo>
                <a:lnTo>
                  <a:pt x="2699062" y="0"/>
                </a:lnTo>
                <a:lnTo>
                  <a:pt x="2699062" y="2398791"/>
                </a:lnTo>
                <a:lnTo>
                  <a:pt x="0" y="23987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371311" y="821202"/>
            <a:ext cx="9250239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Maths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65510" y="2364132"/>
            <a:ext cx="2587644" cy="4219548"/>
            <a:chOff x="0" y="0"/>
            <a:chExt cx="1185515" cy="19331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85515" cy="1933164"/>
            </a:xfrm>
            <a:custGeom>
              <a:avLst/>
              <a:gdLst/>
              <a:ahLst/>
              <a:cxnLst/>
              <a:rect l="l" t="t" r="r" b="b"/>
              <a:pathLst>
                <a:path w="1185515" h="1933164">
                  <a:moveTo>
                    <a:pt x="32911" y="0"/>
                  </a:moveTo>
                  <a:lnTo>
                    <a:pt x="1152605" y="0"/>
                  </a:lnTo>
                  <a:cubicBezTo>
                    <a:pt x="1170781" y="0"/>
                    <a:pt x="1185515" y="14735"/>
                    <a:pt x="1185515" y="32911"/>
                  </a:cubicBezTo>
                  <a:lnTo>
                    <a:pt x="1185515" y="1900253"/>
                  </a:lnTo>
                  <a:cubicBezTo>
                    <a:pt x="1185515" y="1918429"/>
                    <a:pt x="1170781" y="1933164"/>
                    <a:pt x="1152605" y="1933164"/>
                  </a:cubicBezTo>
                  <a:lnTo>
                    <a:pt x="32911" y="1933164"/>
                  </a:lnTo>
                  <a:cubicBezTo>
                    <a:pt x="14735" y="1933164"/>
                    <a:pt x="0" y="1918429"/>
                    <a:pt x="0" y="1900253"/>
                  </a:cubicBezTo>
                  <a:lnTo>
                    <a:pt x="0" y="32911"/>
                  </a:lnTo>
                  <a:cubicBezTo>
                    <a:pt x="0" y="14735"/>
                    <a:pt x="14735" y="0"/>
                    <a:pt x="32911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185515" cy="1961738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585812" y="2364132"/>
            <a:ext cx="2544868" cy="4219548"/>
            <a:chOff x="0" y="0"/>
            <a:chExt cx="1165918" cy="193316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65918" cy="1933164"/>
            </a:xfrm>
            <a:custGeom>
              <a:avLst/>
              <a:gdLst/>
              <a:ahLst/>
              <a:cxnLst/>
              <a:rect l="l" t="t" r="r" b="b"/>
              <a:pathLst>
                <a:path w="1165918" h="1933164">
                  <a:moveTo>
                    <a:pt x="33464" y="0"/>
                  </a:moveTo>
                  <a:lnTo>
                    <a:pt x="1132454" y="0"/>
                  </a:lnTo>
                  <a:cubicBezTo>
                    <a:pt x="1141329" y="0"/>
                    <a:pt x="1149841" y="3526"/>
                    <a:pt x="1156116" y="9801"/>
                  </a:cubicBezTo>
                  <a:cubicBezTo>
                    <a:pt x="1162392" y="16077"/>
                    <a:pt x="1165918" y="24589"/>
                    <a:pt x="1165918" y="33464"/>
                  </a:cubicBezTo>
                  <a:lnTo>
                    <a:pt x="1165918" y="1899700"/>
                  </a:lnTo>
                  <a:cubicBezTo>
                    <a:pt x="1165918" y="1908575"/>
                    <a:pt x="1162392" y="1917086"/>
                    <a:pt x="1156116" y="1923362"/>
                  </a:cubicBezTo>
                  <a:cubicBezTo>
                    <a:pt x="1149841" y="1929638"/>
                    <a:pt x="1141329" y="1933164"/>
                    <a:pt x="1132454" y="1933164"/>
                  </a:cubicBezTo>
                  <a:lnTo>
                    <a:pt x="33464" y="1933164"/>
                  </a:lnTo>
                  <a:cubicBezTo>
                    <a:pt x="24589" y="1933164"/>
                    <a:pt x="16077" y="1929638"/>
                    <a:pt x="9801" y="1923362"/>
                  </a:cubicBezTo>
                  <a:cubicBezTo>
                    <a:pt x="3526" y="1917086"/>
                    <a:pt x="0" y="1908575"/>
                    <a:pt x="0" y="1899700"/>
                  </a:cubicBezTo>
                  <a:lnTo>
                    <a:pt x="0" y="33464"/>
                  </a:lnTo>
                  <a:cubicBezTo>
                    <a:pt x="0" y="24589"/>
                    <a:pt x="3526" y="16077"/>
                    <a:pt x="9801" y="9801"/>
                  </a:cubicBezTo>
                  <a:cubicBezTo>
                    <a:pt x="16077" y="3526"/>
                    <a:pt x="24589" y="0"/>
                    <a:pt x="33464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165918" cy="1961738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242312" y="2364132"/>
            <a:ext cx="2668928" cy="4219548"/>
            <a:chOff x="0" y="0"/>
            <a:chExt cx="1222755" cy="193316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22755" cy="1933164"/>
            </a:xfrm>
            <a:custGeom>
              <a:avLst/>
              <a:gdLst/>
              <a:ahLst/>
              <a:cxnLst/>
              <a:rect l="l" t="t" r="r" b="b"/>
              <a:pathLst>
                <a:path w="1222755" h="1933164">
                  <a:moveTo>
                    <a:pt x="31908" y="0"/>
                  </a:moveTo>
                  <a:lnTo>
                    <a:pt x="1190847" y="0"/>
                  </a:lnTo>
                  <a:cubicBezTo>
                    <a:pt x="1208469" y="0"/>
                    <a:pt x="1222755" y="14286"/>
                    <a:pt x="1222755" y="31908"/>
                  </a:cubicBezTo>
                  <a:lnTo>
                    <a:pt x="1222755" y="1901255"/>
                  </a:lnTo>
                  <a:cubicBezTo>
                    <a:pt x="1222755" y="1918878"/>
                    <a:pt x="1208469" y="1933164"/>
                    <a:pt x="1190847" y="1933164"/>
                  </a:cubicBezTo>
                  <a:lnTo>
                    <a:pt x="31908" y="1933164"/>
                  </a:lnTo>
                  <a:cubicBezTo>
                    <a:pt x="14286" y="1933164"/>
                    <a:pt x="0" y="1918878"/>
                    <a:pt x="0" y="1901255"/>
                  </a:cubicBezTo>
                  <a:lnTo>
                    <a:pt x="0" y="31908"/>
                  </a:lnTo>
                  <a:cubicBezTo>
                    <a:pt x="0" y="14286"/>
                    <a:pt x="14286" y="0"/>
                    <a:pt x="31908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222755" cy="1961738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137977" y="5593518"/>
            <a:ext cx="2011192" cy="734085"/>
          </a:xfrm>
          <a:custGeom>
            <a:avLst/>
            <a:gdLst/>
            <a:ahLst/>
            <a:cxnLst/>
            <a:rect l="l" t="t" r="r" b="b"/>
            <a:pathLst>
              <a:path w="2011192" h="734085">
                <a:moveTo>
                  <a:pt x="0" y="0"/>
                </a:moveTo>
                <a:lnTo>
                  <a:pt x="2011192" y="0"/>
                </a:lnTo>
                <a:lnTo>
                  <a:pt x="2011192" y="734085"/>
                </a:lnTo>
                <a:lnTo>
                  <a:pt x="0" y="7340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TextBox 15"/>
          <p:cNvSpPr txBox="1"/>
          <p:nvPr/>
        </p:nvSpPr>
        <p:spPr>
          <a:xfrm>
            <a:off x="1137977" y="3312648"/>
            <a:ext cx="2042711" cy="966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Quick mental recall of number facts and times tables and applying this to problem solving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759520" y="3188444"/>
            <a:ext cx="2176427" cy="1976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Can they explain how they worked out the answer?</a:t>
            </a:r>
          </a:p>
          <a:p>
            <a:pPr algn="ctr">
              <a:lnSpc>
                <a:spcPts val="1992"/>
              </a:lnSpc>
            </a:pPr>
            <a:endParaRPr lang="en-US" sz="1253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Prove it! </a:t>
            </a:r>
          </a:p>
          <a:p>
            <a:pPr algn="ctr">
              <a:lnSpc>
                <a:spcPts val="1992"/>
              </a:lnSpc>
            </a:pPr>
            <a:r>
              <a:rPr lang="en-US" sz="1253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“44 + 45 must be 89 because 40 and 40 is 80 and 4 and 5 is 9”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62136" y="2411757"/>
            <a:ext cx="1994393" cy="694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QUICK MENTAL RECALL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971424" y="2405804"/>
            <a:ext cx="1964523" cy="336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EXPLANATION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264030" y="2405804"/>
            <a:ext cx="2419086" cy="682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6"/>
              </a:lnSpc>
            </a:pPr>
            <a:r>
              <a:rPr lang="en-US" sz="179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REASONABLE ESTIMATES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674312" y="3293598"/>
            <a:ext cx="1804927" cy="2546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6"/>
              </a:lnSpc>
            </a:pPr>
            <a:r>
              <a:rPr lang="en-US" sz="1412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Making reasonable estimates at an answer.</a:t>
            </a:r>
          </a:p>
          <a:p>
            <a:pPr algn="ctr">
              <a:lnSpc>
                <a:spcPts val="2246"/>
              </a:lnSpc>
            </a:pPr>
            <a:r>
              <a:rPr lang="en-US" sz="1412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“38 + 46 must be lower than 100 because both numbers are smaller than 50”</a:t>
            </a:r>
          </a:p>
          <a:p>
            <a:pPr algn="ctr">
              <a:lnSpc>
                <a:spcPts val="2246"/>
              </a:lnSpc>
            </a:pPr>
            <a:endParaRPr lang="en-US" sz="1412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865510" y="1747245"/>
            <a:ext cx="8519160" cy="4414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815"/>
              </a:lnSpc>
            </a:pPr>
            <a:r>
              <a:rPr lang="en-US" sz="2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Higher focus on reasoning and problem solving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04834" y="872586"/>
            <a:ext cx="9203856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Maths</a:t>
            </a:r>
            <a:r>
              <a:rPr lang="en-US" sz="4399" b="1">
                <a:solidFill>
                  <a:srgbClr val="1E6641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in Year 2</a:t>
            </a:r>
          </a:p>
        </p:txBody>
      </p:sp>
      <p:sp>
        <p:nvSpPr>
          <p:cNvPr id="23" name="Freeform 23"/>
          <p:cNvSpPr/>
          <p:nvPr/>
        </p:nvSpPr>
        <p:spPr>
          <a:xfrm>
            <a:off x="6568830" y="5716368"/>
            <a:ext cx="2011192" cy="734085"/>
          </a:xfrm>
          <a:custGeom>
            <a:avLst/>
            <a:gdLst/>
            <a:ahLst/>
            <a:cxnLst/>
            <a:rect l="l" t="t" r="r" b="b"/>
            <a:pathLst>
              <a:path w="2011192" h="734085">
                <a:moveTo>
                  <a:pt x="0" y="0"/>
                </a:moveTo>
                <a:lnTo>
                  <a:pt x="2011192" y="0"/>
                </a:lnTo>
                <a:lnTo>
                  <a:pt x="2011192" y="734085"/>
                </a:lnTo>
                <a:lnTo>
                  <a:pt x="0" y="7340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931122" y="2634121"/>
            <a:ext cx="7891355" cy="1631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98"/>
              </a:lnSpc>
            </a:pP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Teacher assessment is based on knowledge of how the pupil has performed over time and in a variety of contexts. It takes into account strengths and weaknesses of the pupil’s performance.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endParaRPr lang="en-US" sz="1999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417218" y="2302031"/>
            <a:ext cx="8919164" cy="1964050"/>
            <a:chOff x="0" y="0"/>
            <a:chExt cx="3303394" cy="7274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303394" cy="727426"/>
            </a:xfrm>
            <a:custGeom>
              <a:avLst/>
              <a:gdLst/>
              <a:ahLst/>
              <a:cxnLst/>
              <a:rect l="l" t="t" r="r" b="b"/>
              <a:pathLst>
                <a:path w="3303394" h="727426">
                  <a:moveTo>
                    <a:pt x="31248" y="0"/>
                  </a:moveTo>
                  <a:lnTo>
                    <a:pt x="3272146" y="0"/>
                  </a:lnTo>
                  <a:cubicBezTo>
                    <a:pt x="3289404" y="0"/>
                    <a:pt x="3303394" y="13990"/>
                    <a:pt x="3303394" y="31248"/>
                  </a:cubicBezTo>
                  <a:lnTo>
                    <a:pt x="3303394" y="696178"/>
                  </a:lnTo>
                  <a:cubicBezTo>
                    <a:pt x="3303394" y="713436"/>
                    <a:pt x="3289404" y="727426"/>
                    <a:pt x="3272146" y="727426"/>
                  </a:cubicBezTo>
                  <a:lnTo>
                    <a:pt x="31248" y="727426"/>
                  </a:lnTo>
                  <a:cubicBezTo>
                    <a:pt x="13990" y="727426"/>
                    <a:pt x="0" y="713436"/>
                    <a:pt x="0" y="696178"/>
                  </a:cubicBezTo>
                  <a:lnTo>
                    <a:pt x="0" y="31248"/>
                  </a:lnTo>
                  <a:cubicBezTo>
                    <a:pt x="0" y="13990"/>
                    <a:pt x="13990" y="0"/>
                    <a:pt x="3124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3303394" cy="7560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3244236" y="4727955"/>
            <a:ext cx="3763447" cy="2926080"/>
          </a:xfrm>
          <a:custGeom>
            <a:avLst/>
            <a:gdLst/>
            <a:ahLst/>
            <a:cxnLst/>
            <a:rect l="l" t="t" r="r" b="b"/>
            <a:pathLst>
              <a:path w="3763447" h="2926080">
                <a:moveTo>
                  <a:pt x="0" y="0"/>
                </a:moveTo>
                <a:lnTo>
                  <a:pt x="3763447" y="0"/>
                </a:lnTo>
                <a:lnTo>
                  <a:pt x="3763447" y="2926080"/>
                </a:lnTo>
                <a:lnTo>
                  <a:pt x="0" y="2926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371311" y="821202"/>
            <a:ext cx="9250239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Teacher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assessment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9715916" y="152400"/>
            <a:ext cx="190084" cy="7315200"/>
            <a:chOff x="0" y="0"/>
            <a:chExt cx="152400" cy="586497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2400" cy="5864971"/>
            </a:xfrm>
            <a:custGeom>
              <a:avLst/>
              <a:gdLst/>
              <a:ahLst/>
              <a:cxnLst/>
              <a:rect l="l" t="t" r="r" b="b"/>
              <a:pathLst>
                <a:path w="152400" h="5864971">
                  <a:moveTo>
                    <a:pt x="0" y="0"/>
                  </a:moveTo>
                  <a:lnTo>
                    <a:pt x="152400" y="0"/>
                  </a:lnTo>
                  <a:lnTo>
                    <a:pt x="152400" y="5864971"/>
                  </a:lnTo>
                  <a:lnTo>
                    <a:pt x="0" y="5864971"/>
                  </a:ln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548640" y="1749577"/>
            <a:ext cx="7402485" cy="443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15"/>
              </a:lnSpc>
            </a:pPr>
            <a:r>
              <a:rPr lang="en-US" sz="2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You can help your child and the School by: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04834" y="872586"/>
            <a:ext cx="9203856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Moving</a:t>
            </a:r>
            <a:r>
              <a:rPr lang="en-US" sz="4399" b="1">
                <a:solidFill>
                  <a:srgbClr val="1E6641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forward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731520" y="2478432"/>
            <a:ext cx="1948609" cy="2182716"/>
            <a:chOff x="0" y="0"/>
            <a:chExt cx="892745" cy="100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92745" cy="1000000"/>
            </a:xfrm>
            <a:custGeom>
              <a:avLst/>
              <a:gdLst/>
              <a:ahLst/>
              <a:cxnLst/>
              <a:rect l="l" t="t" r="r" b="b"/>
              <a:pathLst>
                <a:path w="892745" h="1000000">
                  <a:moveTo>
                    <a:pt x="43704" y="0"/>
                  </a:moveTo>
                  <a:lnTo>
                    <a:pt x="849041" y="0"/>
                  </a:lnTo>
                  <a:cubicBezTo>
                    <a:pt x="873178" y="0"/>
                    <a:pt x="892745" y="19567"/>
                    <a:pt x="892745" y="43704"/>
                  </a:cubicBezTo>
                  <a:lnTo>
                    <a:pt x="892745" y="956296"/>
                  </a:lnTo>
                  <a:cubicBezTo>
                    <a:pt x="892745" y="980433"/>
                    <a:pt x="873178" y="1000000"/>
                    <a:pt x="849041" y="1000000"/>
                  </a:cubicBezTo>
                  <a:lnTo>
                    <a:pt x="43704" y="1000000"/>
                  </a:lnTo>
                  <a:cubicBezTo>
                    <a:pt x="19567" y="1000000"/>
                    <a:pt x="0" y="980433"/>
                    <a:pt x="0" y="956296"/>
                  </a:cubicBezTo>
                  <a:lnTo>
                    <a:pt x="0" y="43704"/>
                  </a:lnTo>
                  <a:cubicBezTo>
                    <a:pt x="0" y="19567"/>
                    <a:pt x="19567" y="0"/>
                    <a:pt x="43704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892745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58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780026" y="2478432"/>
            <a:ext cx="1916396" cy="2182716"/>
            <a:chOff x="0" y="0"/>
            <a:chExt cx="877987" cy="10000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77987" cy="1000000"/>
            </a:xfrm>
            <a:custGeom>
              <a:avLst/>
              <a:gdLst/>
              <a:ahLst/>
              <a:cxnLst/>
              <a:rect l="l" t="t" r="r" b="b"/>
              <a:pathLst>
                <a:path w="877987" h="1000000">
                  <a:moveTo>
                    <a:pt x="44438" y="0"/>
                  </a:moveTo>
                  <a:lnTo>
                    <a:pt x="833549" y="0"/>
                  </a:lnTo>
                  <a:cubicBezTo>
                    <a:pt x="845334" y="0"/>
                    <a:pt x="856637" y="4682"/>
                    <a:pt x="864971" y="13016"/>
                  </a:cubicBezTo>
                  <a:cubicBezTo>
                    <a:pt x="873305" y="21349"/>
                    <a:pt x="877987" y="32652"/>
                    <a:pt x="877987" y="44438"/>
                  </a:cubicBezTo>
                  <a:lnTo>
                    <a:pt x="877987" y="955561"/>
                  </a:lnTo>
                  <a:cubicBezTo>
                    <a:pt x="877987" y="980104"/>
                    <a:pt x="858091" y="1000000"/>
                    <a:pt x="833549" y="1000000"/>
                  </a:cubicBezTo>
                  <a:lnTo>
                    <a:pt x="44438" y="1000000"/>
                  </a:lnTo>
                  <a:cubicBezTo>
                    <a:pt x="32652" y="1000000"/>
                    <a:pt x="21349" y="995318"/>
                    <a:pt x="13016" y="986984"/>
                  </a:cubicBezTo>
                  <a:cubicBezTo>
                    <a:pt x="4682" y="978650"/>
                    <a:pt x="0" y="967347"/>
                    <a:pt x="0" y="955561"/>
                  </a:cubicBezTo>
                  <a:lnTo>
                    <a:pt x="0" y="44438"/>
                  </a:lnTo>
                  <a:cubicBezTo>
                    <a:pt x="0" y="32652"/>
                    <a:pt x="4682" y="21349"/>
                    <a:pt x="13016" y="13016"/>
                  </a:cubicBezTo>
                  <a:cubicBezTo>
                    <a:pt x="21349" y="4682"/>
                    <a:pt x="32652" y="0"/>
                    <a:pt x="44438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877987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707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4780485" y="2478432"/>
            <a:ext cx="2009819" cy="2182716"/>
            <a:chOff x="0" y="0"/>
            <a:chExt cx="920788" cy="1000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20788" cy="1000000"/>
            </a:xfrm>
            <a:custGeom>
              <a:avLst/>
              <a:gdLst/>
              <a:ahLst/>
              <a:cxnLst/>
              <a:rect l="l" t="t" r="r" b="b"/>
              <a:pathLst>
                <a:path w="920788" h="1000000">
                  <a:moveTo>
                    <a:pt x="42373" y="0"/>
                  </a:moveTo>
                  <a:lnTo>
                    <a:pt x="878415" y="0"/>
                  </a:lnTo>
                  <a:cubicBezTo>
                    <a:pt x="889653" y="0"/>
                    <a:pt x="900431" y="4464"/>
                    <a:pt x="908377" y="12411"/>
                  </a:cubicBezTo>
                  <a:cubicBezTo>
                    <a:pt x="916324" y="20357"/>
                    <a:pt x="920788" y="31135"/>
                    <a:pt x="920788" y="42373"/>
                  </a:cubicBezTo>
                  <a:lnTo>
                    <a:pt x="920788" y="957627"/>
                  </a:lnTo>
                  <a:cubicBezTo>
                    <a:pt x="920788" y="968865"/>
                    <a:pt x="916324" y="979643"/>
                    <a:pt x="908377" y="987589"/>
                  </a:cubicBezTo>
                  <a:cubicBezTo>
                    <a:pt x="900431" y="995535"/>
                    <a:pt x="889653" y="1000000"/>
                    <a:pt x="878415" y="1000000"/>
                  </a:cubicBezTo>
                  <a:lnTo>
                    <a:pt x="42373" y="1000000"/>
                  </a:lnTo>
                  <a:cubicBezTo>
                    <a:pt x="31135" y="1000000"/>
                    <a:pt x="20357" y="995535"/>
                    <a:pt x="12411" y="987589"/>
                  </a:cubicBezTo>
                  <a:cubicBezTo>
                    <a:pt x="4464" y="979643"/>
                    <a:pt x="0" y="968865"/>
                    <a:pt x="0" y="957627"/>
                  </a:cubicBezTo>
                  <a:lnTo>
                    <a:pt x="0" y="42373"/>
                  </a:lnTo>
                  <a:cubicBezTo>
                    <a:pt x="0" y="31135"/>
                    <a:pt x="4464" y="20357"/>
                    <a:pt x="12411" y="12411"/>
                  </a:cubicBezTo>
                  <a:cubicBezTo>
                    <a:pt x="20357" y="4464"/>
                    <a:pt x="31135" y="0"/>
                    <a:pt x="42373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920788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58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4162" y="4804023"/>
            <a:ext cx="2443961" cy="2144561"/>
            <a:chOff x="0" y="0"/>
            <a:chExt cx="1139609" cy="100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39609" cy="1000000"/>
            </a:xfrm>
            <a:custGeom>
              <a:avLst/>
              <a:gdLst/>
              <a:ahLst/>
              <a:cxnLst/>
              <a:rect l="l" t="t" r="r" b="b"/>
              <a:pathLst>
                <a:path w="1139609" h="1000000">
                  <a:moveTo>
                    <a:pt x="34846" y="0"/>
                  </a:moveTo>
                  <a:lnTo>
                    <a:pt x="1104763" y="0"/>
                  </a:lnTo>
                  <a:cubicBezTo>
                    <a:pt x="1124008" y="0"/>
                    <a:pt x="1139609" y="15601"/>
                    <a:pt x="1139609" y="34846"/>
                  </a:cubicBezTo>
                  <a:lnTo>
                    <a:pt x="1139609" y="965154"/>
                  </a:lnTo>
                  <a:cubicBezTo>
                    <a:pt x="1139609" y="984399"/>
                    <a:pt x="1124008" y="1000000"/>
                    <a:pt x="1104763" y="1000000"/>
                  </a:cubicBezTo>
                  <a:lnTo>
                    <a:pt x="34846" y="1000000"/>
                  </a:lnTo>
                  <a:cubicBezTo>
                    <a:pt x="25604" y="1000000"/>
                    <a:pt x="16741" y="996328"/>
                    <a:pt x="10206" y="989794"/>
                  </a:cubicBezTo>
                  <a:cubicBezTo>
                    <a:pt x="3671" y="983259"/>
                    <a:pt x="0" y="974396"/>
                    <a:pt x="0" y="965154"/>
                  </a:cubicBezTo>
                  <a:lnTo>
                    <a:pt x="0" y="34846"/>
                  </a:lnTo>
                  <a:cubicBezTo>
                    <a:pt x="0" y="15601"/>
                    <a:pt x="15601" y="0"/>
                    <a:pt x="34846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1139609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58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557738" y="4804023"/>
            <a:ext cx="2403560" cy="2144561"/>
            <a:chOff x="0" y="0"/>
            <a:chExt cx="1120770" cy="10000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120770" cy="1000000"/>
            </a:xfrm>
            <a:custGeom>
              <a:avLst/>
              <a:gdLst/>
              <a:ahLst/>
              <a:cxnLst/>
              <a:rect l="l" t="t" r="r" b="b"/>
              <a:pathLst>
                <a:path w="1120770" h="1000000">
                  <a:moveTo>
                    <a:pt x="35431" y="0"/>
                  </a:moveTo>
                  <a:lnTo>
                    <a:pt x="1085338" y="0"/>
                  </a:lnTo>
                  <a:cubicBezTo>
                    <a:pt x="1104907" y="0"/>
                    <a:pt x="1120770" y="15863"/>
                    <a:pt x="1120770" y="35431"/>
                  </a:cubicBezTo>
                  <a:lnTo>
                    <a:pt x="1120770" y="964568"/>
                  </a:lnTo>
                  <a:cubicBezTo>
                    <a:pt x="1120770" y="984137"/>
                    <a:pt x="1104907" y="1000000"/>
                    <a:pt x="1085338" y="1000000"/>
                  </a:cubicBezTo>
                  <a:lnTo>
                    <a:pt x="35431" y="1000000"/>
                  </a:lnTo>
                  <a:cubicBezTo>
                    <a:pt x="26034" y="1000000"/>
                    <a:pt x="17022" y="996267"/>
                    <a:pt x="10378" y="989622"/>
                  </a:cubicBezTo>
                  <a:cubicBezTo>
                    <a:pt x="3733" y="982977"/>
                    <a:pt x="0" y="973965"/>
                    <a:pt x="0" y="964568"/>
                  </a:cubicBezTo>
                  <a:lnTo>
                    <a:pt x="0" y="35431"/>
                  </a:lnTo>
                  <a:cubicBezTo>
                    <a:pt x="0" y="26034"/>
                    <a:pt x="3733" y="17022"/>
                    <a:pt x="10378" y="10378"/>
                  </a:cubicBezTo>
                  <a:cubicBezTo>
                    <a:pt x="17022" y="3733"/>
                    <a:pt x="26034" y="0"/>
                    <a:pt x="35431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1120770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707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6885554" y="2478432"/>
            <a:ext cx="1994632" cy="2182716"/>
            <a:chOff x="0" y="0"/>
            <a:chExt cx="930088" cy="101779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30088" cy="1017791"/>
            </a:xfrm>
            <a:custGeom>
              <a:avLst/>
              <a:gdLst/>
              <a:ahLst/>
              <a:cxnLst/>
              <a:rect l="l" t="t" r="r" b="b"/>
              <a:pathLst>
                <a:path w="930088" h="1017791">
                  <a:moveTo>
                    <a:pt x="42695" y="0"/>
                  </a:moveTo>
                  <a:lnTo>
                    <a:pt x="887393" y="0"/>
                  </a:lnTo>
                  <a:cubicBezTo>
                    <a:pt x="898717" y="0"/>
                    <a:pt x="909576" y="4498"/>
                    <a:pt x="917583" y="12505"/>
                  </a:cubicBezTo>
                  <a:cubicBezTo>
                    <a:pt x="925590" y="20512"/>
                    <a:pt x="930088" y="31372"/>
                    <a:pt x="930088" y="42695"/>
                  </a:cubicBezTo>
                  <a:lnTo>
                    <a:pt x="930088" y="975096"/>
                  </a:lnTo>
                  <a:cubicBezTo>
                    <a:pt x="930088" y="986419"/>
                    <a:pt x="925590" y="997279"/>
                    <a:pt x="917583" y="1005286"/>
                  </a:cubicBezTo>
                  <a:cubicBezTo>
                    <a:pt x="909576" y="1013293"/>
                    <a:pt x="898717" y="1017791"/>
                    <a:pt x="887393" y="1017791"/>
                  </a:cubicBezTo>
                  <a:lnTo>
                    <a:pt x="42695" y="1017791"/>
                  </a:lnTo>
                  <a:cubicBezTo>
                    <a:pt x="31372" y="1017791"/>
                    <a:pt x="20512" y="1013293"/>
                    <a:pt x="12505" y="1005286"/>
                  </a:cubicBezTo>
                  <a:cubicBezTo>
                    <a:pt x="4498" y="997279"/>
                    <a:pt x="0" y="986419"/>
                    <a:pt x="0" y="975096"/>
                  </a:cubicBezTo>
                  <a:lnTo>
                    <a:pt x="0" y="42695"/>
                  </a:lnTo>
                  <a:cubicBezTo>
                    <a:pt x="0" y="31372"/>
                    <a:pt x="4498" y="20512"/>
                    <a:pt x="12505" y="12505"/>
                  </a:cubicBezTo>
                  <a:cubicBezTo>
                    <a:pt x="20512" y="4498"/>
                    <a:pt x="31372" y="0"/>
                    <a:pt x="42695" y="0"/>
                  </a:cubicBezTo>
                  <a:close/>
                </a:path>
              </a:pathLst>
            </a:custGeom>
            <a:solidFill>
              <a:srgbClr val="FAB5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28575"/>
              <a:ext cx="930088" cy="1046366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558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1211500" y="5169922"/>
            <a:ext cx="1929286" cy="1058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6"/>
              </a:lnSpc>
            </a:pPr>
            <a:r>
              <a:rPr lang="en-US" sz="1331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Reading as often as you can with your child, daily would be wonderful!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001222" y="3002307"/>
            <a:ext cx="1398964" cy="754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6"/>
              </a:lnSpc>
            </a:pPr>
            <a:r>
              <a:rPr lang="en-US" sz="12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Practise mental maths in the toolkits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25587" y="2989036"/>
            <a:ext cx="1538250" cy="754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6"/>
              </a:lnSpc>
            </a:pPr>
            <a:r>
              <a:rPr lang="en-US" sz="12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Practise number bonds to and within 20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933882" y="3002307"/>
            <a:ext cx="1638944" cy="497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6"/>
              </a:lnSpc>
            </a:pPr>
            <a:r>
              <a: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Practise times tables (2, 3, 5, 10)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086019" y="2990682"/>
            <a:ext cx="1515965" cy="754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9"/>
              </a:lnSpc>
            </a:pPr>
            <a:r>
              <a:rPr lang="en-US" sz="1301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Practise spellings and spelling rules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801293" y="5179447"/>
            <a:ext cx="1881897" cy="754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9"/>
              </a:lnSpc>
            </a:pPr>
            <a:r>
              <a:rPr lang="en-US" sz="1301" b="1">
                <a:solidFill>
                  <a:srgbClr val="FFFE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to tell the time to 5 minute intervals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6120912" y="4804023"/>
            <a:ext cx="2403560" cy="2144561"/>
            <a:chOff x="0" y="0"/>
            <a:chExt cx="1120770" cy="10000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120770" cy="1000000"/>
            </a:xfrm>
            <a:custGeom>
              <a:avLst/>
              <a:gdLst/>
              <a:ahLst/>
              <a:cxnLst/>
              <a:rect l="l" t="t" r="r" b="b"/>
              <a:pathLst>
                <a:path w="1120770" h="1000000">
                  <a:moveTo>
                    <a:pt x="35431" y="0"/>
                  </a:moveTo>
                  <a:lnTo>
                    <a:pt x="1085338" y="0"/>
                  </a:lnTo>
                  <a:cubicBezTo>
                    <a:pt x="1104907" y="0"/>
                    <a:pt x="1120770" y="15863"/>
                    <a:pt x="1120770" y="35431"/>
                  </a:cubicBezTo>
                  <a:lnTo>
                    <a:pt x="1120770" y="964568"/>
                  </a:lnTo>
                  <a:cubicBezTo>
                    <a:pt x="1120770" y="984137"/>
                    <a:pt x="1104907" y="1000000"/>
                    <a:pt x="1085338" y="1000000"/>
                  </a:cubicBezTo>
                  <a:lnTo>
                    <a:pt x="35431" y="1000000"/>
                  </a:lnTo>
                  <a:cubicBezTo>
                    <a:pt x="26034" y="1000000"/>
                    <a:pt x="17022" y="996267"/>
                    <a:pt x="10378" y="989622"/>
                  </a:cubicBezTo>
                  <a:cubicBezTo>
                    <a:pt x="3733" y="982977"/>
                    <a:pt x="0" y="973965"/>
                    <a:pt x="0" y="964568"/>
                  </a:cubicBezTo>
                  <a:lnTo>
                    <a:pt x="0" y="35431"/>
                  </a:lnTo>
                  <a:cubicBezTo>
                    <a:pt x="0" y="26034"/>
                    <a:pt x="3733" y="17022"/>
                    <a:pt x="10378" y="10378"/>
                  </a:cubicBezTo>
                  <a:cubicBezTo>
                    <a:pt x="17022" y="3733"/>
                    <a:pt x="26034" y="0"/>
                    <a:pt x="35431" y="0"/>
                  </a:cubicBezTo>
                  <a:close/>
                </a:path>
              </a:pathLst>
            </a:custGeom>
            <a:solidFill>
              <a:srgbClr val="FBB03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28575"/>
              <a:ext cx="1120770" cy="1028575"/>
            </a:xfrm>
            <a:prstGeom prst="rect">
              <a:avLst/>
            </a:prstGeom>
          </p:spPr>
          <p:txBody>
            <a:bodyPr lIns="30332" tIns="30332" rIns="30332" bIns="30332" rtlCol="0" anchor="ctr"/>
            <a:lstStyle/>
            <a:p>
              <a:pPr algn="ctr">
                <a:lnSpc>
                  <a:spcPts val="1707"/>
                </a:lnSpc>
              </a:pPr>
              <a:endParaRPr/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6269812" y="5179447"/>
            <a:ext cx="2105760" cy="12690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9"/>
              </a:lnSpc>
            </a:pPr>
            <a:r>
              <a:rPr lang="en-US" sz="1301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Handwriting is important, encourage your child to remember presentation when they are writing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880019"/>
            <a:ext cx="9753600" cy="1050900"/>
            <a:chOff x="0" y="0"/>
            <a:chExt cx="4816593" cy="5189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518963"/>
            </a:xfrm>
            <a:custGeom>
              <a:avLst/>
              <a:gdLst/>
              <a:ahLst/>
              <a:cxnLst/>
              <a:rect l="l" t="t" r="r" b="b"/>
              <a:pathLst>
                <a:path w="4816592" h="518963">
                  <a:moveTo>
                    <a:pt x="0" y="0"/>
                  </a:moveTo>
                  <a:lnTo>
                    <a:pt x="4816592" y="0"/>
                  </a:lnTo>
                  <a:lnTo>
                    <a:pt x="4816592" y="518963"/>
                  </a:lnTo>
                  <a:lnTo>
                    <a:pt x="0" y="518963"/>
                  </a:ln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816593" cy="547538"/>
            </a:xfrm>
            <a:prstGeom prst="rect">
              <a:avLst/>
            </a:prstGeom>
          </p:spPr>
          <p:txBody>
            <a:bodyPr lIns="27093" tIns="27093" rIns="27093" bIns="27093" rtlCol="0" anchor="ctr"/>
            <a:lstStyle/>
            <a:p>
              <a:pPr algn="ctr">
                <a:lnSpc>
                  <a:spcPts val="173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42927" y="3047694"/>
            <a:ext cx="8965937" cy="1069606"/>
            <a:chOff x="0" y="0"/>
            <a:chExt cx="3320718" cy="39615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320717" cy="396151"/>
            </a:xfrm>
            <a:custGeom>
              <a:avLst/>
              <a:gdLst/>
              <a:ahLst/>
              <a:cxnLst/>
              <a:rect l="l" t="t" r="r" b="b"/>
              <a:pathLst>
                <a:path w="3320717" h="396151">
                  <a:moveTo>
                    <a:pt x="31085" y="0"/>
                  </a:moveTo>
                  <a:lnTo>
                    <a:pt x="3289632" y="0"/>
                  </a:lnTo>
                  <a:cubicBezTo>
                    <a:pt x="3297877" y="0"/>
                    <a:pt x="3305783" y="3275"/>
                    <a:pt x="3311613" y="9105"/>
                  </a:cubicBezTo>
                  <a:cubicBezTo>
                    <a:pt x="3317442" y="14934"/>
                    <a:pt x="3320717" y="22841"/>
                    <a:pt x="3320717" y="31085"/>
                  </a:cubicBezTo>
                  <a:lnTo>
                    <a:pt x="3320717" y="365065"/>
                  </a:lnTo>
                  <a:cubicBezTo>
                    <a:pt x="3320717" y="373310"/>
                    <a:pt x="3317442" y="381216"/>
                    <a:pt x="3311613" y="387046"/>
                  </a:cubicBezTo>
                  <a:cubicBezTo>
                    <a:pt x="3305783" y="392876"/>
                    <a:pt x="3297877" y="396151"/>
                    <a:pt x="3289632" y="396151"/>
                  </a:cubicBezTo>
                  <a:lnTo>
                    <a:pt x="31085" y="396151"/>
                  </a:lnTo>
                  <a:cubicBezTo>
                    <a:pt x="22841" y="396151"/>
                    <a:pt x="14934" y="392876"/>
                    <a:pt x="9105" y="387046"/>
                  </a:cubicBezTo>
                  <a:cubicBezTo>
                    <a:pt x="3275" y="381216"/>
                    <a:pt x="0" y="373310"/>
                    <a:pt x="0" y="365065"/>
                  </a:cubicBezTo>
                  <a:lnTo>
                    <a:pt x="0" y="31085"/>
                  </a:lnTo>
                  <a:cubicBezTo>
                    <a:pt x="0" y="22841"/>
                    <a:pt x="3275" y="14934"/>
                    <a:pt x="9105" y="9105"/>
                  </a:cubicBezTo>
                  <a:cubicBezTo>
                    <a:pt x="14934" y="3275"/>
                    <a:pt x="22841" y="0"/>
                    <a:pt x="3108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solidFill>
                <a:srgbClr val="FAB540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3320718" cy="4247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2370196" y="1880835"/>
            <a:ext cx="4737104" cy="966834"/>
            <a:chOff x="0" y="0"/>
            <a:chExt cx="1754483" cy="35808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54483" cy="358087"/>
            </a:xfrm>
            <a:custGeom>
              <a:avLst/>
              <a:gdLst/>
              <a:ahLst/>
              <a:cxnLst/>
              <a:rect l="l" t="t" r="r" b="b"/>
              <a:pathLst>
                <a:path w="1754483" h="358087">
                  <a:moveTo>
                    <a:pt x="58835" y="0"/>
                  </a:moveTo>
                  <a:lnTo>
                    <a:pt x="1695647" y="0"/>
                  </a:lnTo>
                  <a:cubicBezTo>
                    <a:pt x="1728141" y="0"/>
                    <a:pt x="1754483" y="26341"/>
                    <a:pt x="1754483" y="58835"/>
                  </a:cubicBezTo>
                  <a:lnTo>
                    <a:pt x="1754483" y="299251"/>
                  </a:lnTo>
                  <a:cubicBezTo>
                    <a:pt x="1754483" y="314855"/>
                    <a:pt x="1748284" y="329820"/>
                    <a:pt x="1737250" y="340854"/>
                  </a:cubicBezTo>
                  <a:cubicBezTo>
                    <a:pt x="1726217" y="351888"/>
                    <a:pt x="1711252" y="358087"/>
                    <a:pt x="1695647" y="358087"/>
                  </a:cubicBezTo>
                  <a:lnTo>
                    <a:pt x="58835" y="358087"/>
                  </a:lnTo>
                  <a:cubicBezTo>
                    <a:pt x="43231" y="358087"/>
                    <a:pt x="28266" y="351888"/>
                    <a:pt x="17232" y="340854"/>
                  </a:cubicBezTo>
                  <a:cubicBezTo>
                    <a:pt x="6199" y="329820"/>
                    <a:pt x="0" y="314855"/>
                    <a:pt x="0" y="299251"/>
                  </a:cubicBezTo>
                  <a:lnTo>
                    <a:pt x="0" y="58835"/>
                  </a:lnTo>
                  <a:cubicBezTo>
                    <a:pt x="0" y="43231"/>
                    <a:pt x="6199" y="28266"/>
                    <a:pt x="17232" y="17232"/>
                  </a:cubicBezTo>
                  <a:cubicBezTo>
                    <a:pt x="28266" y="6199"/>
                    <a:pt x="43231" y="0"/>
                    <a:pt x="58835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754483" cy="3866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4051079" y="4170276"/>
            <a:ext cx="1749632" cy="1939043"/>
          </a:xfrm>
          <a:custGeom>
            <a:avLst/>
            <a:gdLst/>
            <a:ahLst/>
            <a:cxnLst/>
            <a:rect l="l" t="t" r="r" b="b"/>
            <a:pathLst>
              <a:path w="1749632" h="1939043">
                <a:moveTo>
                  <a:pt x="0" y="0"/>
                </a:moveTo>
                <a:lnTo>
                  <a:pt x="1749632" y="0"/>
                </a:lnTo>
                <a:lnTo>
                  <a:pt x="1749632" y="1939043"/>
                </a:lnTo>
                <a:lnTo>
                  <a:pt x="0" y="19390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7541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5" name="Group 15"/>
          <p:cNvGrpSpPr/>
          <p:nvPr/>
        </p:nvGrpSpPr>
        <p:grpSpPr>
          <a:xfrm>
            <a:off x="5743561" y="4310086"/>
            <a:ext cx="3457861" cy="714686"/>
            <a:chOff x="0" y="0"/>
            <a:chExt cx="1280689" cy="26469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80689" cy="264698"/>
            </a:xfrm>
            <a:custGeom>
              <a:avLst/>
              <a:gdLst/>
              <a:ahLst/>
              <a:cxnLst/>
              <a:rect l="l" t="t" r="r" b="b"/>
              <a:pathLst>
                <a:path w="1280689" h="264698">
                  <a:moveTo>
                    <a:pt x="80602" y="0"/>
                  </a:moveTo>
                  <a:lnTo>
                    <a:pt x="1200088" y="0"/>
                  </a:lnTo>
                  <a:cubicBezTo>
                    <a:pt x="1244603" y="0"/>
                    <a:pt x="1280689" y="36087"/>
                    <a:pt x="1280689" y="80602"/>
                  </a:cubicBezTo>
                  <a:lnTo>
                    <a:pt x="1280689" y="184097"/>
                  </a:lnTo>
                  <a:cubicBezTo>
                    <a:pt x="1280689" y="228612"/>
                    <a:pt x="1244603" y="264698"/>
                    <a:pt x="1200088" y="264698"/>
                  </a:cubicBezTo>
                  <a:lnTo>
                    <a:pt x="80602" y="264698"/>
                  </a:lnTo>
                  <a:cubicBezTo>
                    <a:pt x="36087" y="264698"/>
                    <a:pt x="0" y="228612"/>
                    <a:pt x="0" y="184097"/>
                  </a:cubicBezTo>
                  <a:lnTo>
                    <a:pt x="0" y="80602"/>
                  </a:lnTo>
                  <a:cubicBezTo>
                    <a:pt x="0" y="36087"/>
                    <a:pt x="36087" y="0"/>
                    <a:pt x="80602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28575"/>
              <a:ext cx="1280689" cy="2932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5862150" y="4408220"/>
            <a:ext cx="498632" cy="498632"/>
          </a:xfrm>
          <a:custGeom>
            <a:avLst/>
            <a:gdLst/>
            <a:ahLst/>
            <a:cxnLst/>
            <a:rect l="l" t="t" r="r" b="b"/>
            <a:pathLst>
              <a:path w="498632" h="498632">
                <a:moveTo>
                  <a:pt x="0" y="0"/>
                </a:moveTo>
                <a:lnTo>
                  <a:pt x="498632" y="0"/>
                </a:lnTo>
                <a:lnTo>
                  <a:pt x="498632" y="498633"/>
                </a:lnTo>
                <a:lnTo>
                  <a:pt x="0" y="498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9" name="Group 19"/>
          <p:cNvGrpSpPr/>
          <p:nvPr/>
        </p:nvGrpSpPr>
        <p:grpSpPr>
          <a:xfrm>
            <a:off x="399238" y="4310086"/>
            <a:ext cx="3457861" cy="714686"/>
            <a:chOff x="0" y="0"/>
            <a:chExt cx="1280689" cy="26469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280689" cy="264698"/>
            </a:xfrm>
            <a:custGeom>
              <a:avLst/>
              <a:gdLst/>
              <a:ahLst/>
              <a:cxnLst/>
              <a:rect l="l" t="t" r="r" b="b"/>
              <a:pathLst>
                <a:path w="1280689" h="264698">
                  <a:moveTo>
                    <a:pt x="80602" y="0"/>
                  </a:moveTo>
                  <a:lnTo>
                    <a:pt x="1200088" y="0"/>
                  </a:lnTo>
                  <a:cubicBezTo>
                    <a:pt x="1244603" y="0"/>
                    <a:pt x="1280689" y="36087"/>
                    <a:pt x="1280689" y="80602"/>
                  </a:cubicBezTo>
                  <a:lnTo>
                    <a:pt x="1280689" y="184097"/>
                  </a:lnTo>
                  <a:cubicBezTo>
                    <a:pt x="1280689" y="228612"/>
                    <a:pt x="1244603" y="264698"/>
                    <a:pt x="1200088" y="264698"/>
                  </a:cubicBezTo>
                  <a:lnTo>
                    <a:pt x="80602" y="264698"/>
                  </a:lnTo>
                  <a:cubicBezTo>
                    <a:pt x="36087" y="264698"/>
                    <a:pt x="0" y="228612"/>
                    <a:pt x="0" y="184097"/>
                  </a:cubicBezTo>
                  <a:lnTo>
                    <a:pt x="0" y="80602"/>
                  </a:lnTo>
                  <a:cubicBezTo>
                    <a:pt x="0" y="36087"/>
                    <a:pt x="36087" y="0"/>
                    <a:pt x="80602" y="0"/>
                  </a:cubicBezTo>
                  <a:close/>
                </a:path>
              </a:pathLst>
            </a:custGeom>
            <a:solidFill>
              <a:srgbClr val="00803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1280689" cy="2932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18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570920" y="4418113"/>
            <a:ext cx="478848" cy="478848"/>
          </a:xfrm>
          <a:custGeom>
            <a:avLst/>
            <a:gdLst/>
            <a:ahLst/>
            <a:cxnLst/>
            <a:rect l="l" t="t" r="r" b="b"/>
            <a:pathLst>
              <a:path w="478848" h="478848">
                <a:moveTo>
                  <a:pt x="0" y="0"/>
                </a:moveTo>
                <a:lnTo>
                  <a:pt x="478849" y="0"/>
                </a:lnTo>
                <a:lnTo>
                  <a:pt x="478849" y="478848"/>
                </a:lnTo>
                <a:lnTo>
                  <a:pt x="0" y="4788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TextBox 23"/>
          <p:cNvSpPr txBox="1"/>
          <p:nvPr/>
        </p:nvSpPr>
        <p:spPr>
          <a:xfrm>
            <a:off x="274872" y="979791"/>
            <a:ext cx="9203856" cy="68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5"/>
              </a:lnSpc>
            </a:pP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School is a</a:t>
            </a:r>
            <a:r>
              <a:rPr lang="en-US" sz="4399" b="1">
                <a:solidFill>
                  <a:srgbClr val="1E6641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4399" b="1">
                <a:solidFill>
                  <a:srgbClr val="FAB540"/>
                </a:solidFill>
                <a:latin typeface="Poppins Bold"/>
                <a:ea typeface="Poppins Bold"/>
                <a:cs typeface="Poppins Bold"/>
                <a:sym typeface="Poppins Bold"/>
              </a:rPr>
              <a:t>partnership </a:t>
            </a:r>
            <a:r>
              <a:rPr lang="en-US" sz="4399" b="1">
                <a:solidFill>
                  <a:srgbClr val="008037"/>
                </a:solidFill>
                <a:latin typeface="Poppins Bold"/>
                <a:ea typeface="Poppins Bold"/>
                <a:cs typeface="Poppins Bold"/>
                <a:sym typeface="Poppins Bold"/>
              </a:rPr>
              <a:t>with you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222798" y="898232"/>
            <a:ext cx="162372" cy="172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7"/>
              </a:lnSpc>
            </a:pPr>
            <a:r>
              <a:rPr lang="en-US" sz="95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5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98984" y="6152769"/>
            <a:ext cx="7355633" cy="4309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92"/>
              </a:lnSpc>
              <a:spcBef>
                <a:spcPct val="0"/>
              </a:spcBef>
            </a:pPr>
            <a:r>
              <a:rPr lang="en-US" sz="280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 for your continued support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675695" y="3125719"/>
            <a:ext cx="8500400" cy="784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9"/>
              </a:lnSpc>
            </a:pPr>
            <a:r>
              <a:rPr lang="en-US" sz="19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Please catch us at the end of the day, call or email the main School Office if you have any questions or worries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033051" y="1972964"/>
            <a:ext cx="3687498" cy="639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7"/>
              </a:lnSpc>
            </a:pPr>
            <a:r>
              <a:rPr lang="en-US" sz="3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Open door policy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530250" y="4461117"/>
            <a:ext cx="2645845" cy="307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95"/>
              </a:lnSpc>
            </a:pPr>
            <a:r>
              <a:rPr lang="en-US" sz="1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info@fleet.hants.sch.uk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361584" y="4396347"/>
            <a:ext cx="1898520" cy="399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75"/>
              </a:lnSpc>
            </a:pPr>
            <a:r>
              <a:rPr lang="en-US" sz="20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01252 613582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1514</Words>
  <Application>Microsoft Office PowerPoint</Application>
  <PresentationFormat>Custom</PresentationFormat>
  <Paragraphs>165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Poppins</vt:lpstr>
      <vt:lpstr>Arial</vt:lpstr>
      <vt:lpstr>Calibri</vt:lpstr>
      <vt:lpstr>Open Sauce Heavy</vt:lpstr>
      <vt:lpstr>Montserrat Bold</vt:lpstr>
      <vt:lpstr>Montserrat</vt:lpstr>
      <vt:lpstr>Open Sans Italics</vt:lpstr>
      <vt:lpstr>Poppins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Meeting for Parents 2025-2026  (Presentation (4:3))</dc:title>
  <cp:lastModifiedBy>Sharon Housden</cp:lastModifiedBy>
  <cp:revision>7</cp:revision>
  <dcterms:created xsi:type="dcterms:W3CDTF">2006-08-16T00:00:00Z</dcterms:created>
  <dcterms:modified xsi:type="dcterms:W3CDTF">2025-09-23T07:22:31Z</dcterms:modified>
  <dc:identifier>DAGzmR0BX60</dc:identifier>
</cp:coreProperties>
</file>