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67" r:id="rId3"/>
    <p:sldId id="269" r:id="rId4"/>
    <p:sldId id="270" r:id="rId5"/>
    <p:sldId id="272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35"/>
    <p:restoredTop sz="94648"/>
  </p:normalViewPr>
  <p:slideViewPr>
    <p:cSldViewPr showGuides="1">
      <p:cViewPr varScale="1">
        <p:scale>
          <a:sx n="105" d="100"/>
          <a:sy n="105" d="100"/>
        </p:scale>
        <p:origin x="156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71711-E556-7A44-9AAD-67104AF9FE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036560-36FE-9548-B398-25BA0A9595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3E5C2C-B9EF-9840-9046-3AC688686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9D43F8-3D90-1E48-BB19-BAA2E937A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F7AD05-7352-AA4A-A34C-0EEDECCF8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405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E4BE5-F2C7-BB43-B2B0-AE819CC76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FE7EE-402B-B841-B92D-C2C9B49CC7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E8F2D3-C4C2-6B40-8977-8B23014E3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155557-238A-BD41-8C95-A1EB329EA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0DBC80-8B3F-5441-B0BC-A9CE1915C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41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232CE-7402-E148-901A-F129C165A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F62489-C738-5B42-B5C1-CF91090245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B38DE-0D39-904B-B931-8FE63675D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D851F-3267-6E42-AE89-7ED9AE569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4FBA46-A671-D44B-A469-BB2409E36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505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E6E88-C0E7-CF48-9A2E-08EF13F6E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B9A56A-649B-744D-BDEE-0B50E22786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B7E791-B649-884F-845D-EEE49DC869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A942F-11D9-8345-ACEC-69D98A3D3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70668-C90D-2444-9FC5-A73BA20C8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134E0A-CC13-9147-92F5-604F645D9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175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1DFA7-666D-BF41-AB9E-C7F535DE8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95104D-083C-5D4F-9C3A-27B5BF754E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FF7C9A-0057-CF4D-AC81-7284C914F9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44198A-4338-3B42-BCCC-83D7681848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2BC264-1F4C-1D41-8439-D2CE17D100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401E61-93B9-7B46-9C09-A088D10F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17BAAC-2729-F545-AFFD-4182BE753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31AFBF-C3AB-D14F-A327-3B2DEB740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164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8C0FF-529A-D34D-B48D-A8B0BED46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FC9CE1-3F09-B747-9729-3CBFCAA7D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FB5E11-C53E-8342-AB0D-9DF54A1B5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3D38B4-C697-324F-B77B-26C067FFA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895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9D4319-AC98-A140-8071-1995AC568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578D84-3207-3641-A3C0-82258F57C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85E380-DEDA-2245-A6A2-E1175822C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048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C4DAD-3E88-9441-9107-A0B08697C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C3F75-0E68-A547-A1F1-AA6AF98A1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D7D801-8037-A046-9404-C55D540CF3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C63D74-7855-824D-AB41-834434CA5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F9ACBC-4CB4-2241-B303-ECBC9F538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3CD0A0-D6C8-7F4D-96D3-D64B177BD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578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C35DF-C845-9549-9CCF-0C669CD74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81C7EF-08B7-304E-8698-8D3F78B928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88F124-71F0-974C-9C32-62C27AC1C2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B7FB17-A643-B74B-99BD-B5F2121B4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243A39-6930-7C4B-AE29-D336EEE88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77705C-C07B-3548-83ED-66CE4B932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697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730B5-7D77-784A-A559-5355F5EA0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CF1940-FD1D-1A49-8F9B-D4DB9EA5B4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638863-1F46-3943-A7EB-72E93221B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588DD2-1360-5B48-A523-B972DB610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E5C5E4-FA11-3C4A-B45F-155B98866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882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A0D053-F27F-B647-A5F7-8229F437CC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93215C-30F4-7049-806E-7E48726842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FEE8FE-7D44-044B-A870-F56A9CB5E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8F4C-621A-A347-B56E-2BA485CC0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729225-CC09-3B4F-AA2E-CE8F3C503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816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F9CCAB-407B-BF40-9984-EBE7105A0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17234E-E1CD-824C-AAE0-2F5B970DC2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BA1999-EF21-E54F-B5FB-63B59D252A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43272-75C5-4677-A851-C4C21EC9D4B5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58DEBC-3EFF-9245-85FB-B8D8B31D66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905A17-D1BE-CB42-9440-ABCBBD3286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57CB1-B738-4437-8CF2-DB69F65D7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311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11" Type="http://schemas.openxmlformats.org/officeDocument/2006/relationships/image" Target="../media/image10.jpe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04" y="1223772"/>
            <a:ext cx="7784592" cy="441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742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4435C-63A5-BA41-B5BB-697F3DD1B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02" y="140079"/>
            <a:ext cx="7886700" cy="65476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 Rounded MT Bold" panose="020F0704030504030204" pitchFamily="34" charset="77"/>
              </a:rPr>
              <a:t>How do we fundraise?</a:t>
            </a: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7AEDFD77-4CA7-574E-9387-ECA847C840B9}"/>
              </a:ext>
            </a:extLst>
          </p:cNvPr>
          <p:cNvGrpSpPr/>
          <p:nvPr/>
        </p:nvGrpSpPr>
        <p:grpSpPr>
          <a:xfrm>
            <a:off x="2259754" y="2817535"/>
            <a:ext cx="1607535" cy="1778066"/>
            <a:chOff x="2259754" y="2817535"/>
            <a:chExt cx="1607535" cy="1778066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42934EB-1109-8247-B9F0-6654377977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575" t="11609" r="18735" b="28023"/>
            <a:stretch/>
          </p:blipFill>
          <p:spPr>
            <a:xfrm>
              <a:off x="2259754" y="2817535"/>
              <a:ext cx="1607535" cy="154800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0C1519E-EF19-2A4A-8F46-53698525640C}"/>
                </a:ext>
              </a:extLst>
            </p:cNvPr>
            <p:cNvSpPr txBox="1"/>
            <p:nvPr/>
          </p:nvSpPr>
          <p:spPr>
            <a:xfrm>
              <a:off x="2628996" y="4318602"/>
              <a:ext cx="94794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Tuck shop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83708FCE-5676-4344-989B-C6E46B2F6623}"/>
              </a:ext>
            </a:extLst>
          </p:cNvPr>
          <p:cNvGrpSpPr/>
          <p:nvPr/>
        </p:nvGrpSpPr>
        <p:grpSpPr>
          <a:xfrm>
            <a:off x="45687" y="2872105"/>
            <a:ext cx="2119491" cy="1719309"/>
            <a:chOff x="48895" y="2872105"/>
            <a:chExt cx="2119491" cy="171930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7D81A068-A69A-5F40-8285-59A3A1F45C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89" t="10689" r="7665" b="10689"/>
            <a:stretch/>
          </p:blipFill>
          <p:spPr>
            <a:xfrm>
              <a:off x="401469" y="2872105"/>
              <a:ext cx="1532335" cy="1475585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CEB91F3-C856-7743-850A-B3BB6E7C2CAF}"/>
                </a:ext>
              </a:extLst>
            </p:cNvPr>
            <p:cNvSpPr/>
            <p:nvPr/>
          </p:nvSpPr>
          <p:spPr>
            <a:xfrm>
              <a:off x="48895" y="4314415"/>
              <a:ext cx="211949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Second Hand Uniform Sales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137FEE9E-347C-FB46-B7C4-03501A6473DB}"/>
              </a:ext>
            </a:extLst>
          </p:cNvPr>
          <p:cNvGrpSpPr/>
          <p:nvPr/>
        </p:nvGrpSpPr>
        <p:grpSpPr>
          <a:xfrm>
            <a:off x="4192748" y="2724336"/>
            <a:ext cx="2201735" cy="1886490"/>
            <a:chOff x="4192748" y="2724336"/>
            <a:chExt cx="2201735" cy="1886490"/>
          </a:xfrm>
        </p:grpSpPr>
        <p:pic>
          <p:nvPicPr>
            <p:cNvPr id="12" name="Picture 11" descr="A picture containing gift wrapping&#10;&#10;Description automatically generated">
              <a:extLst>
                <a:ext uri="{FF2B5EF4-FFF2-40B4-BE49-F238E27FC236}">
                  <a16:creationId xmlns:a16="http://schemas.microsoft.com/office/drawing/2014/main" id="{F268C86D-885E-CB49-B626-5164923311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18" t="20237" r="9122" b="19643"/>
            <a:stretch/>
          </p:blipFill>
          <p:spPr>
            <a:xfrm>
              <a:off x="4192748" y="2724336"/>
              <a:ext cx="2201735" cy="1630915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F17F502-2260-EF4C-9BFF-2355A4C7AF09}"/>
                </a:ext>
              </a:extLst>
            </p:cNvPr>
            <p:cNvSpPr txBox="1"/>
            <p:nvPr/>
          </p:nvSpPr>
          <p:spPr>
            <a:xfrm>
              <a:off x="4412617" y="4333827"/>
              <a:ext cx="172819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Children’s Gift Shops</a:t>
              </a: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E7744640-005B-5C4F-B3FC-568B1315BEA8}"/>
              </a:ext>
            </a:extLst>
          </p:cNvPr>
          <p:cNvGrpSpPr/>
          <p:nvPr/>
        </p:nvGrpSpPr>
        <p:grpSpPr>
          <a:xfrm>
            <a:off x="6625089" y="2767046"/>
            <a:ext cx="1740483" cy="1857643"/>
            <a:chOff x="6625089" y="2889989"/>
            <a:chExt cx="1740483" cy="1857643"/>
          </a:xfrm>
        </p:grpSpPr>
        <p:pic>
          <p:nvPicPr>
            <p:cNvPr id="15" name="Picture 14" descr="Chart&#10;&#10;Description automatically generated with medium confidence">
              <a:extLst>
                <a:ext uri="{FF2B5EF4-FFF2-40B4-BE49-F238E27FC236}">
                  <a16:creationId xmlns:a16="http://schemas.microsoft.com/office/drawing/2014/main" id="{C9FCBD0F-A970-CD46-B6BF-208BA4DAF2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66" t="12200" r="20161" b="13713"/>
            <a:stretch/>
          </p:blipFill>
          <p:spPr>
            <a:xfrm rot="20342747">
              <a:off x="6758037" y="2889989"/>
              <a:ext cx="1607535" cy="184277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F998D05-2A52-D44A-A590-673F54C074D0}"/>
                </a:ext>
              </a:extLst>
            </p:cNvPr>
            <p:cNvSpPr txBox="1"/>
            <p:nvPr/>
          </p:nvSpPr>
          <p:spPr>
            <a:xfrm>
              <a:off x="6625089" y="4470633"/>
              <a:ext cx="16450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Non-Uniform Days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9864C6BC-CF0E-7D4E-95F4-A7DE7FFA8E73}"/>
              </a:ext>
            </a:extLst>
          </p:cNvPr>
          <p:cNvGrpSpPr/>
          <p:nvPr/>
        </p:nvGrpSpPr>
        <p:grpSpPr>
          <a:xfrm>
            <a:off x="1424862" y="646474"/>
            <a:ext cx="1540525" cy="2207209"/>
            <a:chOff x="1428070" y="646474"/>
            <a:chExt cx="1540525" cy="220720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4F82444D-5AFB-CC45-9750-5E9C3BD01BE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99" t="3128" r="14000" b="4641"/>
            <a:stretch/>
          </p:blipFill>
          <p:spPr>
            <a:xfrm>
              <a:off x="1429558" y="646474"/>
              <a:ext cx="1539037" cy="1974204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9ABB6D9-554F-B445-9149-B49CB1A6C47D}"/>
                </a:ext>
              </a:extLst>
            </p:cNvPr>
            <p:cNvSpPr txBox="1"/>
            <p:nvPr/>
          </p:nvSpPr>
          <p:spPr>
            <a:xfrm>
              <a:off x="1428070" y="2576684"/>
              <a:ext cx="153233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Christmas Events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1FB3280-6DB6-CE4C-82F6-D869D001A2DD}"/>
              </a:ext>
            </a:extLst>
          </p:cNvPr>
          <p:cNvGrpSpPr/>
          <p:nvPr/>
        </p:nvGrpSpPr>
        <p:grpSpPr>
          <a:xfrm>
            <a:off x="3864082" y="769307"/>
            <a:ext cx="1303835" cy="2048228"/>
            <a:chOff x="3867290" y="769307"/>
            <a:chExt cx="1303835" cy="2048228"/>
          </a:xfrm>
        </p:grpSpPr>
        <p:pic>
          <p:nvPicPr>
            <p:cNvPr id="22" name="Picture 21" descr="Chart, pie chart&#10;&#10;Description automatically generated">
              <a:extLst>
                <a:ext uri="{FF2B5EF4-FFF2-40B4-BE49-F238E27FC236}">
                  <a16:creationId xmlns:a16="http://schemas.microsoft.com/office/drawing/2014/main" id="{0D6D9ABA-FE6D-264E-8222-1038B92DC5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96" t="15224" r="24296" b="14940"/>
            <a:stretch/>
          </p:blipFill>
          <p:spPr>
            <a:xfrm>
              <a:off x="3867290" y="769307"/>
              <a:ext cx="1303835" cy="1771230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155104B-374D-1F4D-963E-04F7F6FCB407}"/>
                </a:ext>
              </a:extLst>
            </p:cNvPr>
            <p:cNvSpPr txBox="1"/>
            <p:nvPr/>
          </p:nvSpPr>
          <p:spPr>
            <a:xfrm>
              <a:off x="3929273" y="2540536"/>
              <a:ext cx="117986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Easter Events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D8A64F75-3B8B-4C44-8695-49058F11985C}"/>
              </a:ext>
            </a:extLst>
          </p:cNvPr>
          <p:cNvGrpSpPr/>
          <p:nvPr/>
        </p:nvGrpSpPr>
        <p:grpSpPr>
          <a:xfrm>
            <a:off x="4780679" y="4701651"/>
            <a:ext cx="1701006" cy="2074429"/>
            <a:chOff x="3668703" y="4691064"/>
            <a:chExt cx="1701006" cy="2074429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9AC8480-BEEE-844D-89E7-1471F56D2C6D}"/>
                </a:ext>
              </a:extLst>
            </p:cNvPr>
            <p:cNvSpPr/>
            <p:nvPr/>
          </p:nvSpPr>
          <p:spPr>
            <a:xfrm>
              <a:off x="4195977" y="6488494"/>
              <a:ext cx="64472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Discos</a:t>
              </a:r>
            </a:p>
          </p:txBody>
        </p:sp>
        <p:pic>
          <p:nvPicPr>
            <p:cNvPr id="38" name="Picture 37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3D9EA834-1487-BB45-81C4-F93F99713B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26" t="7945" r="18511" b="25011"/>
            <a:stretch/>
          </p:blipFill>
          <p:spPr>
            <a:xfrm>
              <a:off x="3668703" y="4691064"/>
              <a:ext cx="1701006" cy="1791343"/>
            </a:xfrm>
            <a:prstGeom prst="rect">
              <a:avLst/>
            </a:prstGeom>
          </p:spPr>
        </p:pic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E40494A-6D98-224F-979F-92A1D94F0761}"/>
              </a:ext>
            </a:extLst>
          </p:cNvPr>
          <p:cNvGrpSpPr/>
          <p:nvPr/>
        </p:nvGrpSpPr>
        <p:grpSpPr>
          <a:xfrm>
            <a:off x="2101386" y="4701651"/>
            <a:ext cx="2003168" cy="1849575"/>
            <a:chOff x="625828" y="4843281"/>
            <a:chExt cx="2003168" cy="1849575"/>
          </a:xfrm>
        </p:grpSpPr>
        <p:pic>
          <p:nvPicPr>
            <p:cNvPr id="40" name="Picture 39" descr="Logo, company name&#10;&#10;Description automatically generated">
              <a:extLst>
                <a:ext uri="{FF2B5EF4-FFF2-40B4-BE49-F238E27FC236}">
                  <a16:creationId xmlns:a16="http://schemas.microsoft.com/office/drawing/2014/main" id="{DA145FB1-066D-D44D-AB84-AEC007E209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106" t="33028" r="28832" b="32555"/>
            <a:stretch/>
          </p:blipFill>
          <p:spPr>
            <a:xfrm>
              <a:off x="625828" y="4843281"/>
              <a:ext cx="2003168" cy="1639126"/>
            </a:xfrm>
            <a:prstGeom prst="rect">
              <a:avLst/>
            </a:prstGeom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8C493018-4086-F244-A9D0-1626086230C2}"/>
                </a:ext>
              </a:extLst>
            </p:cNvPr>
            <p:cNvSpPr/>
            <p:nvPr/>
          </p:nvSpPr>
          <p:spPr>
            <a:xfrm>
              <a:off x="805390" y="6415857"/>
              <a:ext cx="143821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Sponsored Events</a:t>
              </a:r>
            </a:p>
          </p:txBody>
        </p:sp>
      </p:grpSp>
      <p:pic>
        <p:nvPicPr>
          <p:cNvPr id="34" name="Picture 33">
            <a:extLst>
              <a:ext uri="{FF2B5EF4-FFF2-40B4-BE49-F238E27FC236}">
                <a16:creationId xmlns:a16="http://schemas.microsoft.com/office/drawing/2014/main" id="{3986F97C-14F7-1048-D460-A33D7D8BED9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968" y="6202512"/>
            <a:ext cx="939968" cy="53255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7C876DE2-2C0F-519A-E991-991592FC25A4}"/>
              </a:ext>
            </a:extLst>
          </p:cNvPr>
          <p:cNvGrpSpPr/>
          <p:nvPr/>
        </p:nvGrpSpPr>
        <p:grpSpPr>
          <a:xfrm>
            <a:off x="5847985" y="730862"/>
            <a:ext cx="2317199" cy="2105214"/>
            <a:chOff x="5847985" y="730862"/>
            <a:chExt cx="2317199" cy="2105214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5EE11AD-45A5-BE4D-82EB-FF150430B07E}"/>
                </a:ext>
              </a:extLst>
            </p:cNvPr>
            <p:cNvSpPr txBox="1"/>
            <p:nvPr/>
          </p:nvSpPr>
          <p:spPr>
            <a:xfrm>
              <a:off x="6383253" y="2559077"/>
              <a:ext cx="133397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Summer Events</a:t>
              </a:r>
            </a:p>
          </p:txBody>
        </p:sp>
        <p:pic>
          <p:nvPicPr>
            <p:cNvPr id="10" name="Picture 9" descr="A picture containing text, queen, businesscard, vector graphics&#10;&#10;Description automatically generated">
              <a:extLst>
                <a:ext uri="{FF2B5EF4-FFF2-40B4-BE49-F238E27FC236}">
                  <a16:creationId xmlns:a16="http://schemas.microsoft.com/office/drawing/2014/main" id="{9770BC11-517D-C36A-3F2E-7EB2F2ADDFD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985" y="730862"/>
              <a:ext cx="2317199" cy="17378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4154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0F06B86F-04A1-C943-B1B1-DB4612373829}"/>
              </a:ext>
            </a:extLst>
          </p:cNvPr>
          <p:cNvGrpSpPr/>
          <p:nvPr/>
        </p:nvGrpSpPr>
        <p:grpSpPr>
          <a:xfrm>
            <a:off x="3422914" y="2564079"/>
            <a:ext cx="2165226" cy="2402862"/>
            <a:chOff x="3422914" y="2564079"/>
            <a:chExt cx="2165226" cy="2402862"/>
          </a:xfrm>
        </p:grpSpPr>
        <p:pic>
          <p:nvPicPr>
            <p:cNvPr id="23" name="Picture 22" descr="A group of green trees&#10;&#10;Description automatically generated with low confidence">
              <a:extLst>
                <a:ext uri="{FF2B5EF4-FFF2-40B4-BE49-F238E27FC236}">
                  <a16:creationId xmlns:a16="http://schemas.microsoft.com/office/drawing/2014/main" id="{A6C83FD0-DDB0-4D46-8AA1-F91BD26CBB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2914" y="2564079"/>
              <a:ext cx="2165226" cy="2165226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16C96049-1457-3241-A10B-DEC8C63856AE}"/>
                </a:ext>
              </a:extLst>
            </p:cNvPr>
            <p:cNvSpPr txBox="1"/>
            <p:nvPr/>
          </p:nvSpPr>
          <p:spPr>
            <a:xfrm>
              <a:off x="3636507" y="4689942"/>
              <a:ext cx="173804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Forest School Equipment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464435C-63A5-BA41-B5BB-697F3DD1B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02" y="140079"/>
            <a:ext cx="7886700" cy="65476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 Rounded MT Bold" panose="020F0704030504030204" pitchFamily="34" charset="77"/>
              </a:rPr>
              <a:t>How is the money spent?</a:t>
            </a: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722E6669-D78E-444E-8F64-0E95D4C64FF3}"/>
              </a:ext>
            </a:extLst>
          </p:cNvPr>
          <p:cNvGrpSpPr/>
          <p:nvPr/>
        </p:nvGrpSpPr>
        <p:grpSpPr>
          <a:xfrm>
            <a:off x="417737" y="878741"/>
            <a:ext cx="2088232" cy="1823838"/>
            <a:chOff x="417737" y="878741"/>
            <a:chExt cx="2088232" cy="1823838"/>
          </a:xfrm>
        </p:grpSpPr>
        <p:pic>
          <p:nvPicPr>
            <p:cNvPr id="4" name="Picture 3" descr="Shape, rectangle&#10;&#10;Description automatically generated">
              <a:extLst>
                <a:ext uri="{FF2B5EF4-FFF2-40B4-BE49-F238E27FC236}">
                  <a16:creationId xmlns:a16="http://schemas.microsoft.com/office/drawing/2014/main" id="{24432FF0-E24B-264E-8423-C7334FA806A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7" t="19760" r="9177" b="19761"/>
            <a:stretch/>
          </p:blipFill>
          <p:spPr>
            <a:xfrm>
              <a:off x="417737" y="878741"/>
              <a:ext cx="2088232" cy="154683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E57BDC7-1834-374D-9A3A-55B1E3C9FA07}"/>
                </a:ext>
              </a:extLst>
            </p:cNvPr>
            <p:cNvSpPr txBox="1"/>
            <p:nvPr/>
          </p:nvSpPr>
          <p:spPr>
            <a:xfrm>
              <a:off x="990826" y="2425580"/>
              <a:ext cx="94205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ICT Licences</a:t>
              </a: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6B297018-9369-784B-AE1A-CB4749AC40D5}"/>
              </a:ext>
            </a:extLst>
          </p:cNvPr>
          <p:cNvGrpSpPr/>
          <p:nvPr/>
        </p:nvGrpSpPr>
        <p:grpSpPr>
          <a:xfrm>
            <a:off x="3732107" y="878740"/>
            <a:ext cx="1546840" cy="1823840"/>
            <a:chOff x="3732107" y="878740"/>
            <a:chExt cx="1546840" cy="1823840"/>
          </a:xfrm>
        </p:grpSpPr>
        <p:pic>
          <p:nvPicPr>
            <p:cNvPr id="11" name="Picture 10" descr="A white and black football ball&#10;&#10;Description automatically generated with low confidence">
              <a:extLst>
                <a:ext uri="{FF2B5EF4-FFF2-40B4-BE49-F238E27FC236}">
                  <a16:creationId xmlns:a16="http://schemas.microsoft.com/office/drawing/2014/main" id="{2AD907CB-3927-8C42-82F9-FFBE195352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2107" y="878740"/>
              <a:ext cx="1546840" cy="1546840"/>
            </a:xfrm>
            <a:prstGeom prst="rect">
              <a:avLst/>
            </a:prstGeom>
          </p:spPr>
        </p:pic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D3451A82-9032-B247-B4CE-69FBE4E0B878}"/>
                </a:ext>
              </a:extLst>
            </p:cNvPr>
            <p:cNvSpPr txBox="1"/>
            <p:nvPr/>
          </p:nvSpPr>
          <p:spPr>
            <a:xfrm>
              <a:off x="4096152" y="2425581"/>
              <a:ext cx="81875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PPA Cover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0C142FD1-BC51-8448-A2A0-9251A4FCA9E7}"/>
              </a:ext>
            </a:extLst>
          </p:cNvPr>
          <p:cNvGrpSpPr/>
          <p:nvPr/>
        </p:nvGrpSpPr>
        <p:grpSpPr>
          <a:xfrm>
            <a:off x="6588224" y="804268"/>
            <a:ext cx="1768242" cy="1898311"/>
            <a:chOff x="6588224" y="804268"/>
            <a:chExt cx="1768242" cy="1898311"/>
          </a:xfrm>
        </p:grpSpPr>
        <p:pic>
          <p:nvPicPr>
            <p:cNvPr id="17" name="Picture 1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7DAECE8B-D6C0-7542-9C17-F8EE219EE7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88224" y="804268"/>
              <a:ext cx="1546840" cy="1546840"/>
            </a:xfrm>
            <a:prstGeom prst="rect">
              <a:avLst/>
            </a:prstGeom>
          </p:spPr>
        </p:pic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F200E7AC-BF45-EB47-BA5F-26D0CAD8AE80}"/>
                </a:ext>
              </a:extLst>
            </p:cNvPr>
            <p:cNvSpPr txBox="1"/>
            <p:nvPr/>
          </p:nvSpPr>
          <p:spPr>
            <a:xfrm>
              <a:off x="6660232" y="2425580"/>
              <a:ext cx="169623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Reading &amp; Library Books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52FE4425-0370-5342-91B4-F37C1E93CBEE}"/>
              </a:ext>
            </a:extLst>
          </p:cNvPr>
          <p:cNvGrpSpPr/>
          <p:nvPr/>
        </p:nvGrpSpPr>
        <p:grpSpPr>
          <a:xfrm>
            <a:off x="6461745" y="2659036"/>
            <a:ext cx="2093207" cy="2307904"/>
            <a:chOff x="6461745" y="2659036"/>
            <a:chExt cx="2093207" cy="2307904"/>
          </a:xfrm>
        </p:grpSpPr>
        <p:pic>
          <p:nvPicPr>
            <p:cNvPr id="20" name="Picture 19" descr="A picture containing indoor, cluttered&#10;&#10;Description automatically generated">
              <a:extLst>
                <a:ext uri="{FF2B5EF4-FFF2-40B4-BE49-F238E27FC236}">
                  <a16:creationId xmlns:a16="http://schemas.microsoft.com/office/drawing/2014/main" id="{8A00725E-A2D3-2A41-8A2A-9601886AB4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372" t="11728" r="21549"/>
            <a:stretch/>
          </p:blipFill>
          <p:spPr>
            <a:xfrm>
              <a:off x="6461745" y="2659036"/>
              <a:ext cx="2093207" cy="1945554"/>
            </a:xfrm>
            <a:prstGeom prst="rect">
              <a:avLst/>
            </a:prstGeom>
          </p:spPr>
        </p:pic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1DA3D6F4-A360-744A-8084-B963445B153F}"/>
                </a:ext>
              </a:extLst>
            </p:cNvPr>
            <p:cNvSpPr txBox="1"/>
            <p:nvPr/>
          </p:nvSpPr>
          <p:spPr>
            <a:xfrm>
              <a:off x="6812324" y="4689941"/>
              <a:ext cx="13920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Sensory Equipment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40087595-B29E-7648-B31B-1CBA379BBA20}"/>
              </a:ext>
            </a:extLst>
          </p:cNvPr>
          <p:cNvGrpSpPr/>
          <p:nvPr/>
        </p:nvGrpSpPr>
        <p:grpSpPr>
          <a:xfrm>
            <a:off x="646118" y="2836211"/>
            <a:ext cx="1952650" cy="2130730"/>
            <a:chOff x="646118" y="2836211"/>
            <a:chExt cx="1952650" cy="2130730"/>
          </a:xfrm>
        </p:grpSpPr>
        <p:pic>
          <p:nvPicPr>
            <p:cNvPr id="29" name="Picture 28" descr="Icon&#10;&#10;Description automatically generated">
              <a:extLst>
                <a:ext uri="{FF2B5EF4-FFF2-40B4-BE49-F238E27FC236}">
                  <a16:creationId xmlns:a16="http://schemas.microsoft.com/office/drawing/2014/main" id="{118CBE41-138D-3341-A216-7ABB6E4D03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578" y="2836211"/>
              <a:ext cx="1853731" cy="1853731"/>
            </a:xfrm>
            <a:prstGeom prst="rect">
              <a:avLst/>
            </a:prstGeom>
          </p:spPr>
        </p:pic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2FC497F-031F-784A-91A0-A0E5F72178FF}"/>
                </a:ext>
              </a:extLst>
            </p:cNvPr>
            <p:cNvSpPr txBox="1"/>
            <p:nvPr/>
          </p:nvSpPr>
          <p:spPr>
            <a:xfrm>
              <a:off x="646118" y="4689942"/>
              <a:ext cx="195265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Curriculum Based Resources</a:t>
              </a: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005D68A6-A552-5744-9878-5601FEE8BE31}"/>
              </a:ext>
            </a:extLst>
          </p:cNvPr>
          <p:cNvGrpSpPr/>
          <p:nvPr/>
        </p:nvGrpSpPr>
        <p:grpSpPr>
          <a:xfrm>
            <a:off x="1403648" y="5126176"/>
            <a:ext cx="1876356" cy="1687553"/>
            <a:chOff x="1403648" y="5126176"/>
            <a:chExt cx="1876356" cy="1687553"/>
          </a:xfrm>
        </p:grpSpPr>
        <p:pic>
          <p:nvPicPr>
            <p:cNvPr id="34" name="Picture 33" descr="A picture containing circle&#10;&#10;Description automatically generated">
              <a:extLst>
                <a:ext uri="{FF2B5EF4-FFF2-40B4-BE49-F238E27FC236}">
                  <a16:creationId xmlns:a16="http://schemas.microsoft.com/office/drawing/2014/main" id="{5444C62E-01FC-7440-A825-C49421E6A3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844" b="6153"/>
            <a:stretch/>
          </p:blipFill>
          <p:spPr>
            <a:xfrm>
              <a:off x="1403648" y="5126176"/>
              <a:ext cx="1876356" cy="1463622"/>
            </a:xfrm>
            <a:prstGeom prst="rect">
              <a:avLst/>
            </a:prstGeom>
          </p:spPr>
        </p:pic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26CCECC3-2071-A04F-A66F-341844111DC3}"/>
                </a:ext>
              </a:extLst>
            </p:cNvPr>
            <p:cNvSpPr txBox="1"/>
            <p:nvPr/>
          </p:nvSpPr>
          <p:spPr>
            <a:xfrm>
              <a:off x="1901236" y="6536730"/>
              <a:ext cx="88703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Easter Eggs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846376C1-1374-1A44-B591-94B47E078327}"/>
              </a:ext>
            </a:extLst>
          </p:cNvPr>
          <p:cNvGrpSpPr/>
          <p:nvPr/>
        </p:nvGrpSpPr>
        <p:grpSpPr>
          <a:xfrm>
            <a:off x="3732107" y="5055681"/>
            <a:ext cx="1668996" cy="1740621"/>
            <a:chOff x="3732107" y="5055681"/>
            <a:chExt cx="1668996" cy="1740621"/>
          </a:xfrm>
        </p:grpSpPr>
        <p:pic>
          <p:nvPicPr>
            <p:cNvPr id="32" name="Picture 31" descr="Shape&#10;&#10;Description automatically generated">
              <a:extLst>
                <a:ext uri="{FF2B5EF4-FFF2-40B4-BE49-F238E27FC236}">
                  <a16:creationId xmlns:a16="http://schemas.microsoft.com/office/drawing/2014/main" id="{B7580FC7-13F1-5144-9980-2472DC141B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53" b="6153"/>
            <a:stretch/>
          </p:blipFill>
          <p:spPr>
            <a:xfrm>
              <a:off x="3732107" y="5055681"/>
              <a:ext cx="1668996" cy="1463622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DF11199B-EC7C-564C-B2E0-8A7EE2DE3CE0}"/>
                </a:ext>
              </a:extLst>
            </p:cNvPr>
            <p:cNvSpPr txBox="1"/>
            <p:nvPr/>
          </p:nvSpPr>
          <p:spPr>
            <a:xfrm>
              <a:off x="4220220" y="6519303"/>
              <a:ext cx="9046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Pantomime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6D0A6756-8340-9940-B2F8-C387CD3EAE88}"/>
              </a:ext>
            </a:extLst>
          </p:cNvPr>
          <p:cNvGrpSpPr/>
          <p:nvPr/>
        </p:nvGrpSpPr>
        <p:grpSpPr>
          <a:xfrm>
            <a:off x="5785811" y="5033102"/>
            <a:ext cx="1508060" cy="1763200"/>
            <a:chOff x="5785811" y="5033102"/>
            <a:chExt cx="1508060" cy="1763200"/>
          </a:xfrm>
        </p:grpSpPr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F34B0577-07CD-BA41-82BA-E5957949E8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42" r="8567" b="3129"/>
            <a:stretch/>
          </p:blipFill>
          <p:spPr>
            <a:xfrm rot="289765">
              <a:off x="5846754" y="5033102"/>
              <a:ext cx="1447117" cy="1508780"/>
            </a:xfrm>
            <a:prstGeom prst="rect">
              <a:avLst/>
            </a:prstGeom>
          </p:spPr>
        </p:pic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368BD4DC-4F62-6D4B-8CDD-797E2C0A456F}"/>
                </a:ext>
              </a:extLst>
            </p:cNvPr>
            <p:cNvSpPr txBox="1"/>
            <p:nvPr/>
          </p:nvSpPr>
          <p:spPr>
            <a:xfrm>
              <a:off x="5785811" y="6519303"/>
              <a:ext cx="136325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Christmas Crackers</a:t>
              </a:r>
            </a:p>
          </p:txBody>
        </p:sp>
      </p:grpSp>
      <p:pic>
        <p:nvPicPr>
          <p:cNvPr id="68" name="Picture 67">
            <a:extLst>
              <a:ext uri="{FF2B5EF4-FFF2-40B4-BE49-F238E27FC236}">
                <a16:creationId xmlns:a16="http://schemas.microsoft.com/office/drawing/2014/main" id="{C8B6BD3F-C8AB-4743-8D51-8E4FE0DC3C8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968" y="6202512"/>
            <a:ext cx="939968" cy="53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279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8B944-06C4-A34C-BA10-F1C5B6F56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7"/>
            <a:ext cx="7886700" cy="104765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US" dirty="0">
                <a:latin typeface="Arial Rounded MT Bold" panose="020F0704030504030204" pitchFamily="34" charset="77"/>
              </a:rPr>
              <a:t>How can </a:t>
            </a:r>
            <a:r>
              <a:rPr lang="en-US" sz="4800" dirty="0">
                <a:latin typeface="Arial Rounded MT Bold" panose="020F0704030504030204" pitchFamily="34" charset="77"/>
              </a:rPr>
              <a:t>YOU</a:t>
            </a:r>
            <a:r>
              <a:rPr lang="en-US" dirty="0">
                <a:latin typeface="Arial Rounded MT Bold" panose="020F0704030504030204" pitchFamily="34" charset="77"/>
              </a:rPr>
              <a:t> help?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2F0954-6C73-4F4F-ACEA-A9BD9B4877A5}"/>
              </a:ext>
            </a:extLst>
          </p:cNvPr>
          <p:cNvSpPr txBox="1"/>
          <p:nvPr/>
        </p:nvSpPr>
        <p:spPr>
          <a:xfrm>
            <a:off x="307307" y="1581707"/>
            <a:ext cx="8529386" cy="646331"/>
          </a:xfrm>
          <a:prstGeom prst="rect">
            <a:avLst/>
          </a:prstGeom>
          <a:noFill/>
        </p:spPr>
        <p:txBody>
          <a:bodyPr vert="horz" wrap="none" rtlCol="0" anchor="ctr" anchorCtr="0">
            <a:spAutoFit/>
          </a:bodyPr>
          <a:lstStyle/>
          <a:p>
            <a:pPr algn="ctr"/>
            <a:r>
              <a:rPr lang="en-US" sz="3600" i="1" dirty="0"/>
              <a:t>“Don’t worry, we’ve got enough volunteers”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B8FD59-943A-B64F-9436-3085F9768962}"/>
              </a:ext>
            </a:extLst>
          </p:cNvPr>
          <p:cNvSpPr txBox="1"/>
          <p:nvPr/>
        </p:nvSpPr>
        <p:spPr>
          <a:xfrm>
            <a:off x="3203848" y="2316306"/>
            <a:ext cx="3001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said no PTA </a:t>
            </a:r>
            <a:r>
              <a:rPr lang="en-US" sz="2800" b="1" i="1" u="sng" dirty="0"/>
              <a:t>ever</a:t>
            </a:r>
            <a:r>
              <a:rPr lang="en-US" sz="2800" dirty="0"/>
              <a:t>!!!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541CAE-6268-D44A-BDF8-9C5FFFE667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759" y="5983091"/>
            <a:ext cx="1408651" cy="798089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C2646375-4BFB-CA4E-9D55-CA55D1ED971A}"/>
              </a:ext>
            </a:extLst>
          </p:cNvPr>
          <p:cNvGrpSpPr/>
          <p:nvPr/>
        </p:nvGrpSpPr>
        <p:grpSpPr>
          <a:xfrm>
            <a:off x="314270" y="4126666"/>
            <a:ext cx="3486339" cy="2255469"/>
            <a:chOff x="629841" y="4499537"/>
            <a:chExt cx="3486339" cy="188772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290CE97-5C31-DB4B-A1AB-D23EB6A5D74C}"/>
                </a:ext>
              </a:extLst>
            </p:cNvPr>
            <p:cNvSpPr txBox="1"/>
            <p:nvPr/>
          </p:nvSpPr>
          <p:spPr>
            <a:xfrm>
              <a:off x="629841" y="4499537"/>
              <a:ext cx="348633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/>
                <a:t>Online Meeting – once a month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68E6AD1-7711-524C-AA15-C3D98C277117}"/>
                </a:ext>
              </a:extLst>
            </p:cNvPr>
            <p:cNvSpPr txBox="1"/>
            <p:nvPr/>
          </p:nvSpPr>
          <p:spPr>
            <a:xfrm>
              <a:off x="630111" y="4891515"/>
              <a:ext cx="246702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/>
                <a:t>Help with ideas / vote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1F8E4AF-85CE-0C46-A72E-BE7829E8AAD5}"/>
                </a:ext>
              </a:extLst>
            </p:cNvPr>
            <p:cNvSpPr txBox="1"/>
            <p:nvPr/>
          </p:nvSpPr>
          <p:spPr>
            <a:xfrm>
              <a:off x="629841" y="5254665"/>
              <a:ext cx="167020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/>
                <a:t>Help at Events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FAC21023-901C-1A4E-8D53-4DC53501CEC5}"/>
                </a:ext>
              </a:extLst>
            </p:cNvPr>
            <p:cNvSpPr txBox="1"/>
            <p:nvPr/>
          </p:nvSpPr>
          <p:spPr>
            <a:xfrm>
              <a:off x="629841" y="5579948"/>
              <a:ext cx="175669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/>
                <a:t>Social Evenings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07BFA88-388A-B94A-8CAD-42B4ED238B25}"/>
                </a:ext>
              </a:extLst>
            </p:cNvPr>
            <p:cNvSpPr txBox="1"/>
            <p:nvPr/>
          </p:nvSpPr>
          <p:spPr>
            <a:xfrm>
              <a:off x="629841" y="5987147"/>
              <a:ext cx="3192990" cy="40011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2000" dirty="0"/>
                <a:t>Email: fisa.email@gmail.com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786F3D3-D580-6B44-93B8-F27962808313}"/>
              </a:ext>
            </a:extLst>
          </p:cNvPr>
          <p:cNvGrpSpPr/>
          <p:nvPr/>
        </p:nvGrpSpPr>
        <p:grpSpPr>
          <a:xfrm>
            <a:off x="5508104" y="4230387"/>
            <a:ext cx="3479671" cy="1673692"/>
            <a:chOff x="5418332" y="4499537"/>
            <a:chExt cx="3479671" cy="114614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EB23251-3DB2-7240-94A4-44660D57C4F3}"/>
                </a:ext>
              </a:extLst>
            </p:cNvPr>
            <p:cNvSpPr txBox="1"/>
            <p:nvPr/>
          </p:nvSpPr>
          <p:spPr>
            <a:xfrm>
              <a:off x="5418332" y="4499537"/>
              <a:ext cx="32283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/>
                <a:t>Express an interest in helping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1991B3D-A120-5842-82C5-319086DD467F}"/>
                </a:ext>
              </a:extLst>
            </p:cNvPr>
            <p:cNvSpPr txBox="1"/>
            <p:nvPr/>
          </p:nvSpPr>
          <p:spPr>
            <a:xfrm>
              <a:off x="5418332" y="4868869"/>
              <a:ext cx="311950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/>
                <a:t>Join our database of helpers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D931154-EEEB-7146-A541-6165BF9882DA}"/>
                </a:ext>
              </a:extLst>
            </p:cNvPr>
            <p:cNvSpPr txBox="1"/>
            <p:nvPr/>
          </p:nvSpPr>
          <p:spPr>
            <a:xfrm>
              <a:off x="5418332" y="5245572"/>
              <a:ext cx="347967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/>
                <a:t>Email sent when help is needed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521D760D-02DE-6B6C-6632-E9B9277E023B}"/>
              </a:ext>
            </a:extLst>
          </p:cNvPr>
          <p:cNvGrpSpPr/>
          <p:nvPr/>
        </p:nvGrpSpPr>
        <p:grpSpPr>
          <a:xfrm>
            <a:off x="1167163" y="3112855"/>
            <a:ext cx="1807611" cy="950518"/>
            <a:chOff x="1124087" y="3455629"/>
            <a:chExt cx="1807611" cy="950518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C3B862E-B5AA-A848-B605-B84F3DCF0577}"/>
                </a:ext>
              </a:extLst>
            </p:cNvPr>
            <p:cNvSpPr txBox="1"/>
            <p:nvPr/>
          </p:nvSpPr>
          <p:spPr>
            <a:xfrm>
              <a:off x="1124087" y="3455629"/>
              <a:ext cx="1807611" cy="52322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2800" dirty="0"/>
                <a:t>Committee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255869C5-2F9F-9B20-DCBB-1CC2766055BF}"/>
                </a:ext>
              </a:extLst>
            </p:cNvPr>
            <p:cNvSpPr txBox="1"/>
            <p:nvPr/>
          </p:nvSpPr>
          <p:spPr>
            <a:xfrm>
              <a:off x="1366511" y="4006037"/>
              <a:ext cx="140891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REGULAR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BE3CE47-0096-877D-F41C-958839BADADD}"/>
              </a:ext>
            </a:extLst>
          </p:cNvPr>
          <p:cNvGrpSpPr/>
          <p:nvPr/>
        </p:nvGrpSpPr>
        <p:grpSpPr>
          <a:xfrm>
            <a:off x="5973532" y="3099616"/>
            <a:ext cx="2003305" cy="1027050"/>
            <a:chOff x="5973532" y="3099616"/>
            <a:chExt cx="2003305" cy="102705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D79D9D1-111C-7B4F-B78F-FCB8E30DC968}"/>
                </a:ext>
              </a:extLst>
            </p:cNvPr>
            <p:cNvSpPr txBox="1"/>
            <p:nvPr/>
          </p:nvSpPr>
          <p:spPr>
            <a:xfrm>
              <a:off x="5973532" y="3099616"/>
              <a:ext cx="2003305" cy="52322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2800" dirty="0"/>
                <a:t>FISA Helpers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36305E-8F5B-C767-662F-730FA72D8B0E}"/>
                </a:ext>
              </a:extLst>
            </p:cNvPr>
            <p:cNvSpPr txBox="1"/>
            <p:nvPr/>
          </p:nvSpPr>
          <p:spPr>
            <a:xfrm>
              <a:off x="6417839" y="3726556"/>
              <a:ext cx="11784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AD HOC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0471D52C-0F0D-406A-B59E-57D7073755FD}"/>
              </a:ext>
            </a:extLst>
          </p:cNvPr>
          <p:cNvSpPr txBox="1"/>
          <p:nvPr/>
        </p:nvSpPr>
        <p:spPr>
          <a:xfrm>
            <a:off x="5508104" y="5893315"/>
            <a:ext cx="3192990" cy="4780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dirty="0"/>
              <a:t>Email: fisa.email@gmail.com</a:t>
            </a:r>
          </a:p>
        </p:txBody>
      </p:sp>
    </p:spTree>
    <p:extLst>
      <p:ext uri="{BB962C8B-B14F-4D97-AF65-F5344CB8AC3E}">
        <p14:creationId xmlns:p14="http://schemas.microsoft.com/office/powerpoint/2010/main" val="285671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F31519DD-51D1-88AD-143C-A19B0C4C8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831627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US" dirty="0">
                <a:latin typeface="Arial Rounded MT Bold" panose="020F0704030504030204" pitchFamily="34" charset="77"/>
              </a:rPr>
              <a:t>Corporate Match Funding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29CC5F-88A8-943B-A434-8BB4DC921957}"/>
              </a:ext>
            </a:extLst>
          </p:cNvPr>
          <p:cNvSpPr txBox="1"/>
          <p:nvPr/>
        </p:nvSpPr>
        <p:spPr>
          <a:xfrm>
            <a:off x="1474709" y="1412776"/>
            <a:ext cx="6194581" cy="646331"/>
          </a:xfrm>
          <a:prstGeom prst="rect">
            <a:avLst/>
          </a:prstGeom>
          <a:noFill/>
        </p:spPr>
        <p:txBody>
          <a:bodyPr vert="horz" wrap="none" rtlCol="0" anchor="ctr" anchorCtr="0">
            <a:spAutoFit/>
          </a:bodyPr>
          <a:lstStyle/>
          <a:p>
            <a:pPr algn="ctr"/>
            <a:r>
              <a:rPr lang="en-US" sz="3600" i="1" dirty="0"/>
              <a:t>How can your company help us?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C219E0-3599-BDA0-CAFC-3A4274CFAD48}"/>
              </a:ext>
            </a:extLst>
          </p:cNvPr>
          <p:cNvSpPr txBox="1"/>
          <p:nvPr/>
        </p:nvSpPr>
        <p:spPr>
          <a:xfrm>
            <a:off x="467545" y="2204864"/>
            <a:ext cx="804939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Does your company have a Corporate Match funding scheme?</a:t>
            </a:r>
          </a:p>
          <a:p>
            <a:endParaRPr lang="en-US" sz="2000" dirty="0"/>
          </a:p>
          <a:p>
            <a:r>
              <a:rPr lang="en-US" sz="2000" dirty="0"/>
              <a:t>Can they support  by matching any funding you raise?</a:t>
            </a:r>
          </a:p>
          <a:p>
            <a:endParaRPr lang="en-US" sz="2000" dirty="0"/>
          </a:p>
          <a:p>
            <a:r>
              <a:rPr lang="en-US" sz="2000" dirty="0"/>
              <a:t>Can you volunteer your time during business hours to support charity?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If the answer is YES! How can you support FISA?</a:t>
            </a:r>
          </a:p>
          <a:p>
            <a:endParaRPr lang="en-US" sz="2000" dirty="0"/>
          </a:p>
          <a:p>
            <a:r>
              <a:rPr lang="en-US" sz="2000" dirty="0"/>
              <a:t>FISA is a registered charity and any help either financially or physically is HUGELY appreciated!  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D52F31E-8649-0FFE-1495-2965D17030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915" y="6032439"/>
            <a:ext cx="1408651" cy="79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453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E87719F-AF01-8147-947C-72A2FBA706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961" y="2203503"/>
            <a:ext cx="4326078" cy="2450993"/>
          </a:xfrm>
          <a:prstGeom prst="rect">
            <a:avLst/>
          </a:prstGeom>
        </p:spPr>
      </p:pic>
      <p:pic>
        <p:nvPicPr>
          <p:cNvPr id="10" name="Picture 9" descr="Logo&#10;&#10;Description automatically generated with medium confidence">
            <a:extLst>
              <a:ext uri="{FF2B5EF4-FFF2-40B4-BE49-F238E27FC236}">
                <a16:creationId xmlns:a16="http://schemas.microsoft.com/office/drawing/2014/main" id="{8B4DEBB1-CC54-1847-818D-D4192D0EF20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67" b="33369"/>
          <a:stretch/>
        </p:blipFill>
        <p:spPr>
          <a:xfrm>
            <a:off x="2481275" y="589659"/>
            <a:ext cx="4181450" cy="1390898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4E805235-DB40-1944-A0C5-05D05434AB64}"/>
              </a:ext>
            </a:extLst>
          </p:cNvPr>
          <p:cNvGrpSpPr/>
          <p:nvPr/>
        </p:nvGrpSpPr>
        <p:grpSpPr>
          <a:xfrm>
            <a:off x="1796122" y="5157192"/>
            <a:ext cx="5551755" cy="857911"/>
            <a:chOff x="2169497" y="5088250"/>
            <a:chExt cx="5551755" cy="857911"/>
          </a:xfrm>
        </p:grpSpPr>
        <p:pic>
          <p:nvPicPr>
            <p:cNvPr id="14" name="Picture 13" descr="Icon&#10;&#10;Description automatically generated">
              <a:extLst>
                <a:ext uri="{FF2B5EF4-FFF2-40B4-BE49-F238E27FC236}">
                  <a16:creationId xmlns:a16="http://schemas.microsoft.com/office/drawing/2014/main" id="{4D22E086-25A9-D94C-A6D4-03983B056F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177" b="10688"/>
            <a:stretch/>
          </p:blipFill>
          <p:spPr>
            <a:xfrm>
              <a:off x="2169497" y="5088250"/>
              <a:ext cx="1070584" cy="857911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1BA2728-7CF8-8E49-80DA-5E7866E9D572}"/>
                </a:ext>
              </a:extLst>
            </p:cNvPr>
            <p:cNvSpPr txBox="1"/>
            <p:nvPr/>
          </p:nvSpPr>
          <p:spPr>
            <a:xfrm>
              <a:off x="3387052" y="5194041"/>
              <a:ext cx="433420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/>
                <a:t>fisa.email@gmail.com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54409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531</TotalTime>
  <Words>204</Words>
  <Application>Microsoft Office PowerPoint</Application>
  <PresentationFormat>On-screen Show (4:3)</PresentationFormat>
  <Paragraphs>50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Arial Rounded MT Bold</vt:lpstr>
      <vt:lpstr>Calibri</vt:lpstr>
      <vt:lpstr>Calibri Light</vt:lpstr>
      <vt:lpstr>Office Theme</vt:lpstr>
      <vt:lpstr>PowerPoint Presentation</vt:lpstr>
      <vt:lpstr>How do we fundraise?</vt:lpstr>
      <vt:lpstr>How is the money spent?</vt:lpstr>
      <vt:lpstr>How can YOU help?</vt:lpstr>
      <vt:lpstr>Corporate Match Funding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</dc:creator>
  <cp:lastModifiedBy>Emma Street</cp:lastModifiedBy>
  <cp:revision>31</cp:revision>
  <dcterms:created xsi:type="dcterms:W3CDTF">2018-06-02T20:24:12Z</dcterms:created>
  <dcterms:modified xsi:type="dcterms:W3CDTF">2025-05-13T11:54:59Z</dcterms:modified>
</cp:coreProperties>
</file>