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6" r:id="rId3"/>
    <p:sldId id="275" r:id="rId4"/>
    <p:sldId id="273" r:id="rId5"/>
    <p:sldId id="269" r:id="rId6"/>
    <p:sldId id="270" r:id="rId7"/>
    <p:sldId id="278" r:id="rId8"/>
    <p:sldId id="279" r:id="rId9"/>
    <p:sldId id="272" r:id="rId10"/>
    <p:sldId id="271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74" r:id="rId23"/>
    <p:sldId id="27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509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478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454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126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28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458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892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497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435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283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10704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686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6853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49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582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941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EDC79-0389-45B4-AE28-2C63B83EF6BE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C1AE3C0-3EF9-4256-8A71-19593BF836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1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daily10" TargetMode="External"/><Relationship Id="rId2" Type="http://schemas.openxmlformats.org/officeDocument/2006/relationships/hyperlink" Target="https://www.topmarks.co.uk/learning-to-count/paint-the-squares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ictgames.com/sharkNumbers/mobile/index.htm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leet.hants.sch.uk/maths/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4D5289-B8BD-4888-813E-FF33CE1F3CF9}"/>
              </a:ext>
            </a:extLst>
          </p:cNvPr>
          <p:cNvSpPr txBox="1"/>
          <p:nvPr/>
        </p:nvSpPr>
        <p:spPr>
          <a:xfrm>
            <a:off x="967409" y="1179443"/>
            <a:ext cx="84151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Fleet Infant School</a:t>
            </a:r>
          </a:p>
          <a:p>
            <a:pPr algn="ctr"/>
            <a:endParaRPr lang="en-GB" sz="4800" dirty="0"/>
          </a:p>
          <a:p>
            <a:pPr algn="ctr"/>
            <a:r>
              <a:rPr lang="en-GB" sz="4800" dirty="0"/>
              <a:t>Maths Curriculum</a:t>
            </a:r>
          </a:p>
        </p:txBody>
      </p:sp>
    </p:spTree>
    <p:extLst>
      <p:ext uri="{BB962C8B-B14F-4D97-AF65-F5344CB8AC3E}">
        <p14:creationId xmlns:p14="http://schemas.microsoft.com/office/powerpoint/2010/main" val="477705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32719C-1BD2-45A4-8930-EBDF08727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679" y="865151"/>
            <a:ext cx="9087617" cy="4554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32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4D5289-B8BD-4888-813E-FF33CE1F3CF9}"/>
              </a:ext>
            </a:extLst>
          </p:cNvPr>
          <p:cNvSpPr txBox="1"/>
          <p:nvPr/>
        </p:nvSpPr>
        <p:spPr>
          <a:xfrm>
            <a:off x="967409" y="1179443"/>
            <a:ext cx="8415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8F238-A42B-4EFA-BFBB-758054DBB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09" y="889552"/>
            <a:ext cx="8203510" cy="466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919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BA4C24-F9F4-49BF-99C9-1D3A7106E9BC}"/>
              </a:ext>
            </a:extLst>
          </p:cNvPr>
          <p:cNvSpPr/>
          <p:nvPr/>
        </p:nvSpPr>
        <p:spPr>
          <a:xfrm>
            <a:off x="954157" y="516834"/>
            <a:ext cx="1033669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dirty="0"/>
          </a:p>
          <a:p>
            <a:r>
              <a:rPr lang="en-GB" sz="2400" dirty="0"/>
              <a:t>There are lots of mental skills and strategies that we need to master in order to become </a:t>
            </a:r>
            <a:r>
              <a:rPr lang="en-GB" sz="2400" dirty="0">
                <a:solidFill>
                  <a:srgbClr val="FF0000"/>
                </a:solidFill>
              </a:rPr>
              <a:t>quicker</a:t>
            </a:r>
            <a:r>
              <a:rPr lang="en-GB" sz="2400" dirty="0"/>
              <a:t> and more </a:t>
            </a:r>
            <a:r>
              <a:rPr lang="en-GB" sz="2400" dirty="0">
                <a:solidFill>
                  <a:srgbClr val="FF0000"/>
                </a:solidFill>
              </a:rPr>
              <a:t>accurate</a:t>
            </a:r>
            <a:r>
              <a:rPr lang="en-GB" sz="2400" dirty="0"/>
              <a:t> at number work and calculation. These skills will help your child with maths in everyday life.</a:t>
            </a:r>
          </a:p>
          <a:p>
            <a:r>
              <a:rPr lang="en-GB" sz="2400" dirty="0"/>
              <a:t>For example :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when they need to work out how much to pay for a few things when shopping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how much change they should get</a:t>
            </a:r>
          </a:p>
          <a:p>
            <a:pPr marL="342900" indent="-342900">
              <a:buFontTx/>
              <a:buChar char="-"/>
            </a:pPr>
            <a:r>
              <a:rPr lang="en-GB" sz="2400" dirty="0"/>
              <a:t>how to work out how far a journey is or how long it will take.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r>
              <a:rPr lang="en-GB" sz="2400" dirty="0"/>
              <a:t>It’s fine to use fingers – and other resources – to help their thinking when they are learning in maths. But there are some things that it is really useful to just know – and to be able to </a:t>
            </a:r>
            <a:r>
              <a:rPr lang="en-GB" sz="2400" dirty="0">
                <a:solidFill>
                  <a:srgbClr val="FF0000"/>
                </a:solidFill>
              </a:rPr>
              <a:t>recall instantly</a:t>
            </a:r>
            <a:r>
              <a:rPr lang="en-GB" sz="2400" dirty="0"/>
              <a:t>. The more of these facts they have in their “toolkit”, the easier and quicker it will be to solve a mathematical problem or work out an answer or solution.</a:t>
            </a:r>
          </a:p>
        </p:txBody>
      </p:sp>
    </p:spTree>
    <p:extLst>
      <p:ext uri="{BB962C8B-B14F-4D97-AF65-F5344CB8AC3E}">
        <p14:creationId xmlns:p14="http://schemas.microsoft.com/office/powerpoint/2010/main" val="810772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C1CDFD-5F29-4BE7-AA23-7E16A7061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363" y="112850"/>
            <a:ext cx="7636359" cy="680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362DB6-1880-4111-9E00-4E504B0293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317" y="0"/>
            <a:ext cx="5944223" cy="670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09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7F8B4A-B3F7-430C-AC27-1EF0B59B0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520" y="196711"/>
            <a:ext cx="8596106" cy="59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235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7374F8-C14F-408D-B644-AD03263EA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672" y="354969"/>
            <a:ext cx="8087553" cy="6148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65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C2118C-6118-47F2-9D10-D1378B0B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922" y="283886"/>
            <a:ext cx="7783581" cy="582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15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DE5274-325B-4E97-BFFD-07E7B9464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399" y="904668"/>
            <a:ext cx="8394872" cy="504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04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F4AF15-EE6D-4E3D-B835-37099793F534}"/>
              </a:ext>
            </a:extLst>
          </p:cNvPr>
          <p:cNvSpPr txBox="1"/>
          <p:nvPr/>
        </p:nvSpPr>
        <p:spPr>
          <a:xfrm>
            <a:off x="583096" y="861391"/>
            <a:ext cx="875968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Games you can play at home to support Maths: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Paint the Squares - Interactive Number Charts (topmarks.co.uk)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Daily 10 - Mental Maths Challenge – </a:t>
            </a:r>
            <a:r>
              <a:rPr lang="en-GB" dirty="0" err="1">
                <a:hlinkClick r:id="rId3"/>
              </a:rPr>
              <a:t>Topmarks</a:t>
            </a:r>
            <a:endParaRPr lang="en-GB" dirty="0"/>
          </a:p>
          <a:p>
            <a:r>
              <a:rPr lang="en-GB" dirty="0"/>
              <a:t>Number bonds, addition, subtraction – start at level 1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Shark Numbers || To know what each digit in a 3-digit number represents - mobile friendly (ictgames.com)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There are lots of games on </a:t>
            </a:r>
            <a:r>
              <a:rPr lang="en-GB" dirty="0" err="1"/>
              <a:t>topmarks</a:t>
            </a:r>
            <a:r>
              <a:rPr lang="en-GB" dirty="0"/>
              <a:t> and </a:t>
            </a:r>
            <a:r>
              <a:rPr lang="en-GB" dirty="0" err="1"/>
              <a:t>ictgames</a:t>
            </a:r>
            <a:r>
              <a:rPr lang="en-GB" dirty="0"/>
              <a:t> to support all areas of the Maths curriculum – please feel free to explore.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2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40B0F4-C69B-4F7E-8630-852535F0202D}"/>
              </a:ext>
            </a:extLst>
          </p:cNvPr>
          <p:cNvSpPr txBox="1"/>
          <p:nvPr/>
        </p:nvSpPr>
        <p:spPr>
          <a:xfrm>
            <a:off x="609600" y="742122"/>
            <a:ext cx="9272090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Supporting Addition: </a:t>
            </a:r>
          </a:p>
          <a:p>
            <a:endParaRPr lang="en-GB" sz="2400" dirty="0"/>
          </a:p>
          <a:p>
            <a:r>
              <a:rPr lang="en-GB" sz="2400" dirty="0"/>
              <a:t>Introduce vocabulary related to addition: add, plus, more than,</a:t>
            </a:r>
          </a:p>
          <a:p>
            <a:r>
              <a:rPr lang="en-GB" sz="2400" dirty="0"/>
              <a:t>make, and, sum of, altogether, total 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Step 1 – use concrete equipment (</a:t>
            </a:r>
            <a:r>
              <a:rPr lang="en-GB" sz="2400" dirty="0" err="1"/>
              <a:t>diennes</a:t>
            </a:r>
            <a:r>
              <a:rPr lang="en-GB" sz="2400" dirty="0"/>
              <a:t>, </a:t>
            </a:r>
            <a:r>
              <a:rPr lang="en-GB" sz="2400" dirty="0" err="1"/>
              <a:t>numicon</a:t>
            </a:r>
            <a:r>
              <a:rPr lang="en-GB" sz="2400" dirty="0"/>
              <a:t>, pasta, </a:t>
            </a:r>
            <a:r>
              <a:rPr lang="en-GB" sz="2400" dirty="0" err="1"/>
              <a:t>lego</a:t>
            </a:r>
            <a:r>
              <a:rPr lang="en-GB" sz="2400" dirty="0"/>
              <a:t>) 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821DD-674A-4745-ABBE-4E805D3E7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3970726"/>
            <a:ext cx="2331264" cy="23375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D23F8D-1FD4-4CED-BAE2-68FFC63DF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0906" y="3970726"/>
            <a:ext cx="3114675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367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0950DE-68EB-4E05-94F1-6C7E98C28DFA}"/>
              </a:ext>
            </a:extLst>
          </p:cNvPr>
          <p:cNvSpPr txBox="1"/>
          <p:nvPr/>
        </p:nvSpPr>
        <p:spPr>
          <a:xfrm>
            <a:off x="821634" y="543148"/>
            <a:ext cx="77525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Step 2 – </a:t>
            </a:r>
          </a:p>
          <a:p>
            <a:r>
              <a:rPr lang="en-GB" sz="3200" dirty="0"/>
              <a:t>Drawing </a:t>
            </a:r>
            <a:r>
              <a:rPr lang="en-GB" sz="3200" dirty="0" err="1"/>
              <a:t>diennes</a:t>
            </a:r>
            <a:r>
              <a:rPr lang="en-GB" sz="3200" dirty="0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EDEA49A-AA58-428B-A3B9-AE3DFC957F41}"/>
              </a:ext>
            </a:extLst>
          </p:cNvPr>
          <p:cNvCxnSpPr>
            <a:cxnSpLocks/>
          </p:cNvCxnSpPr>
          <p:nvPr/>
        </p:nvCxnSpPr>
        <p:spPr>
          <a:xfrm>
            <a:off x="1245704" y="2120348"/>
            <a:ext cx="0" cy="168302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673684-06D1-4319-A41F-E2D4AECC0DA8}"/>
              </a:ext>
            </a:extLst>
          </p:cNvPr>
          <p:cNvCxnSpPr>
            <a:cxnSpLocks/>
          </p:cNvCxnSpPr>
          <p:nvPr/>
        </p:nvCxnSpPr>
        <p:spPr>
          <a:xfrm>
            <a:off x="1543878" y="2120348"/>
            <a:ext cx="0" cy="168302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F344414-680A-4A0D-ABC1-A62B9ECF61E8}"/>
              </a:ext>
            </a:extLst>
          </p:cNvPr>
          <p:cNvCxnSpPr>
            <a:cxnSpLocks/>
          </p:cNvCxnSpPr>
          <p:nvPr/>
        </p:nvCxnSpPr>
        <p:spPr>
          <a:xfrm>
            <a:off x="3452191" y="2120348"/>
            <a:ext cx="0" cy="168302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F3E21B9A-612C-4853-8308-DBB59BDAE06F}"/>
              </a:ext>
            </a:extLst>
          </p:cNvPr>
          <p:cNvSpPr/>
          <p:nvPr/>
        </p:nvSpPr>
        <p:spPr>
          <a:xfrm>
            <a:off x="1815548" y="2915478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A7E0C64-9DE0-4CFD-9872-269B2E63B2E6}"/>
              </a:ext>
            </a:extLst>
          </p:cNvPr>
          <p:cNvSpPr/>
          <p:nvPr/>
        </p:nvSpPr>
        <p:spPr>
          <a:xfrm>
            <a:off x="2113716" y="294198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EA4D3E2-9D8F-464E-BE30-AA0AF1136034}"/>
              </a:ext>
            </a:extLst>
          </p:cNvPr>
          <p:cNvSpPr/>
          <p:nvPr/>
        </p:nvSpPr>
        <p:spPr>
          <a:xfrm>
            <a:off x="1815548" y="327991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0EB8FF-C37B-40B5-874C-4A85E6ABE61B}"/>
              </a:ext>
            </a:extLst>
          </p:cNvPr>
          <p:cNvSpPr/>
          <p:nvPr/>
        </p:nvSpPr>
        <p:spPr>
          <a:xfrm>
            <a:off x="2143548" y="327991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3986D4A-ED82-44A2-8311-693E765950A3}"/>
              </a:ext>
            </a:extLst>
          </p:cNvPr>
          <p:cNvSpPr/>
          <p:nvPr/>
        </p:nvSpPr>
        <p:spPr>
          <a:xfrm>
            <a:off x="4048523" y="3008243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8C4296A-A379-4BD7-AC24-DF69104D24AA}"/>
              </a:ext>
            </a:extLst>
          </p:cNvPr>
          <p:cNvSpPr/>
          <p:nvPr/>
        </p:nvSpPr>
        <p:spPr>
          <a:xfrm>
            <a:off x="3677475" y="3008243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0BDC71-AFE5-4323-A9DC-4FCEB14D61EB}"/>
              </a:ext>
            </a:extLst>
          </p:cNvPr>
          <p:cNvSpPr txBox="1"/>
          <p:nvPr/>
        </p:nvSpPr>
        <p:spPr>
          <a:xfrm>
            <a:off x="1007165" y="4193739"/>
            <a:ext cx="50888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24 + 12 = </a:t>
            </a:r>
          </a:p>
        </p:txBody>
      </p:sp>
    </p:spTree>
    <p:extLst>
      <p:ext uri="{BB962C8B-B14F-4D97-AF65-F5344CB8AC3E}">
        <p14:creationId xmlns:p14="http://schemas.microsoft.com/office/powerpoint/2010/main" val="1793317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E0BB15-3E1D-4C22-9B82-C26805E71CDB}"/>
              </a:ext>
            </a:extLst>
          </p:cNvPr>
          <p:cNvSpPr txBox="1"/>
          <p:nvPr/>
        </p:nvSpPr>
        <p:spPr>
          <a:xfrm>
            <a:off x="980661" y="1228397"/>
            <a:ext cx="80175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Partitioning</a:t>
            </a:r>
          </a:p>
          <a:p>
            <a:endParaRPr lang="en-GB" sz="4000" dirty="0"/>
          </a:p>
          <a:p>
            <a:r>
              <a:rPr lang="en-GB" sz="4000" dirty="0"/>
              <a:t>24 + </a:t>
            </a:r>
            <a:r>
              <a:rPr lang="en-GB" sz="4000" dirty="0">
                <a:solidFill>
                  <a:srgbClr val="FF0000"/>
                </a:solidFill>
              </a:rPr>
              <a:t>1</a:t>
            </a:r>
            <a:r>
              <a:rPr lang="en-GB" sz="4000" dirty="0">
                <a:solidFill>
                  <a:srgbClr val="00B0F0"/>
                </a:solidFill>
              </a:rPr>
              <a:t>2</a:t>
            </a:r>
            <a:r>
              <a:rPr lang="en-GB" sz="4000" dirty="0"/>
              <a:t> =</a:t>
            </a:r>
          </a:p>
          <a:p>
            <a:endParaRPr lang="en-GB" sz="4000" dirty="0"/>
          </a:p>
          <a:p>
            <a:r>
              <a:rPr lang="en-GB" sz="4000" dirty="0"/>
              <a:t>24 +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= 34</a:t>
            </a:r>
          </a:p>
          <a:p>
            <a:endParaRPr lang="en-GB" sz="4000" dirty="0"/>
          </a:p>
          <a:p>
            <a:r>
              <a:rPr lang="en-GB" sz="4000" dirty="0"/>
              <a:t>34 + </a:t>
            </a:r>
            <a:r>
              <a:rPr lang="en-GB" sz="4000" dirty="0">
                <a:solidFill>
                  <a:srgbClr val="00B0F0"/>
                </a:solidFill>
              </a:rPr>
              <a:t>2</a:t>
            </a:r>
            <a:r>
              <a:rPr lang="en-GB" sz="4000" dirty="0"/>
              <a:t> = 36  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87E13C9-B2D5-465B-9C16-EDD957FB4FFA}"/>
              </a:ext>
            </a:extLst>
          </p:cNvPr>
          <p:cNvCxnSpPr>
            <a:cxnSpLocks/>
          </p:cNvCxnSpPr>
          <p:nvPr/>
        </p:nvCxnSpPr>
        <p:spPr>
          <a:xfrm>
            <a:off x="5797825" y="2249557"/>
            <a:ext cx="0" cy="97072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FEE1CE05-9D1E-4D1D-B0EC-7E0B6F0FBA39}"/>
              </a:ext>
            </a:extLst>
          </p:cNvPr>
          <p:cNvSpPr/>
          <p:nvPr/>
        </p:nvSpPr>
        <p:spPr>
          <a:xfrm>
            <a:off x="6023116" y="2734918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77B1559-E984-4832-B94C-6293CA1C9C14}"/>
              </a:ext>
            </a:extLst>
          </p:cNvPr>
          <p:cNvSpPr/>
          <p:nvPr/>
        </p:nvSpPr>
        <p:spPr>
          <a:xfrm>
            <a:off x="6394174" y="2734917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75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159512-0A71-43AD-9EDE-DC13E255108C}"/>
              </a:ext>
            </a:extLst>
          </p:cNvPr>
          <p:cNvSpPr txBox="1"/>
          <p:nvPr/>
        </p:nvSpPr>
        <p:spPr>
          <a:xfrm>
            <a:off x="569844" y="559616"/>
            <a:ext cx="825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Step 3 </a:t>
            </a:r>
          </a:p>
          <a:p>
            <a:r>
              <a:rPr lang="en-GB" dirty="0"/>
              <a:t>Structured Number line 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9294B03-91D8-4991-9553-75FFFA097C93}"/>
              </a:ext>
            </a:extLst>
          </p:cNvPr>
          <p:cNvSpPr/>
          <p:nvPr/>
        </p:nvSpPr>
        <p:spPr>
          <a:xfrm>
            <a:off x="6029739" y="5149801"/>
            <a:ext cx="185530" cy="1616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A07B62-D7F0-4E51-A4F4-85FB879AE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320" y="2222430"/>
            <a:ext cx="7163628" cy="275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5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07ACAA-601A-4A89-956D-5013F36C1EFD}"/>
              </a:ext>
            </a:extLst>
          </p:cNvPr>
          <p:cNvSpPr txBox="1"/>
          <p:nvPr/>
        </p:nvSpPr>
        <p:spPr>
          <a:xfrm>
            <a:off x="450574" y="649357"/>
            <a:ext cx="8123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Unstructured Number line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0E01A-E050-4954-9539-5D2237469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655" y="1448006"/>
            <a:ext cx="7007502" cy="435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194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40B0F4-C69B-4F7E-8630-852535F0202D}"/>
              </a:ext>
            </a:extLst>
          </p:cNvPr>
          <p:cNvSpPr txBox="1"/>
          <p:nvPr/>
        </p:nvSpPr>
        <p:spPr>
          <a:xfrm>
            <a:off x="609600" y="742122"/>
            <a:ext cx="1087509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Supporting Subtraction:</a:t>
            </a:r>
          </a:p>
          <a:p>
            <a:endParaRPr lang="en-GB" sz="2400" dirty="0"/>
          </a:p>
          <a:p>
            <a:r>
              <a:rPr lang="en-GB" sz="2400" dirty="0"/>
              <a:t>Introduce vocabulary related to subtraction: minus, less than, </a:t>
            </a:r>
          </a:p>
          <a:p>
            <a:r>
              <a:rPr lang="en-GB" sz="2400" dirty="0"/>
              <a:t>take away, subtract, difference between, count back </a:t>
            </a:r>
          </a:p>
          <a:p>
            <a:endParaRPr lang="en-GB" sz="2400" dirty="0"/>
          </a:p>
          <a:p>
            <a:r>
              <a:rPr lang="en-GB" sz="2400" dirty="0"/>
              <a:t>Step 1 – use concrete equipment (</a:t>
            </a:r>
            <a:r>
              <a:rPr lang="en-GB" sz="2400" dirty="0" err="1"/>
              <a:t>diennes</a:t>
            </a:r>
            <a:r>
              <a:rPr lang="en-GB" sz="2400" dirty="0"/>
              <a:t>, place value counters, pasta, </a:t>
            </a:r>
            <a:r>
              <a:rPr lang="en-GB" sz="2400" dirty="0" err="1"/>
              <a:t>lego</a:t>
            </a:r>
            <a:r>
              <a:rPr lang="en-GB" sz="2400" dirty="0"/>
              <a:t>)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D23F8D-1FD4-4CED-BAE2-68FFC63DF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2999" y="3327445"/>
            <a:ext cx="3114675" cy="23336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84A2A5-E3F2-475D-8FC1-B83FC506C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389" y="3327445"/>
            <a:ext cx="2752725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77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0950DE-68EB-4E05-94F1-6C7E98C28DFA}"/>
              </a:ext>
            </a:extLst>
          </p:cNvPr>
          <p:cNvSpPr txBox="1"/>
          <p:nvPr/>
        </p:nvSpPr>
        <p:spPr>
          <a:xfrm>
            <a:off x="821634" y="543148"/>
            <a:ext cx="77525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Step 2 – </a:t>
            </a:r>
          </a:p>
          <a:p>
            <a:r>
              <a:rPr lang="en-GB" sz="3200" dirty="0"/>
              <a:t>Drawing </a:t>
            </a:r>
            <a:r>
              <a:rPr lang="en-GB" sz="3200" dirty="0" err="1"/>
              <a:t>diennes</a:t>
            </a:r>
            <a:r>
              <a:rPr lang="en-GB" sz="3200" dirty="0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EDEA49A-AA58-428B-A3B9-AE3DFC957F41}"/>
              </a:ext>
            </a:extLst>
          </p:cNvPr>
          <p:cNvCxnSpPr>
            <a:cxnSpLocks/>
          </p:cNvCxnSpPr>
          <p:nvPr/>
        </p:nvCxnSpPr>
        <p:spPr>
          <a:xfrm>
            <a:off x="1245704" y="2120348"/>
            <a:ext cx="0" cy="168302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673684-06D1-4319-A41F-E2D4AECC0DA8}"/>
              </a:ext>
            </a:extLst>
          </p:cNvPr>
          <p:cNvCxnSpPr>
            <a:cxnSpLocks/>
          </p:cNvCxnSpPr>
          <p:nvPr/>
        </p:nvCxnSpPr>
        <p:spPr>
          <a:xfrm>
            <a:off x="1543878" y="2120348"/>
            <a:ext cx="0" cy="168302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F3E21B9A-612C-4853-8308-DBB59BDAE06F}"/>
              </a:ext>
            </a:extLst>
          </p:cNvPr>
          <p:cNvSpPr/>
          <p:nvPr/>
        </p:nvSpPr>
        <p:spPr>
          <a:xfrm>
            <a:off x="1815548" y="2915478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A7E0C64-9DE0-4CFD-9872-269B2E63B2E6}"/>
              </a:ext>
            </a:extLst>
          </p:cNvPr>
          <p:cNvSpPr/>
          <p:nvPr/>
        </p:nvSpPr>
        <p:spPr>
          <a:xfrm>
            <a:off x="2113716" y="294198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EA4D3E2-9D8F-464E-BE30-AA0AF1136034}"/>
              </a:ext>
            </a:extLst>
          </p:cNvPr>
          <p:cNvSpPr/>
          <p:nvPr/>
        </p:nvSpPr>
        <p:spPr>
          <a:xfrm>
            <a:off x="1815548" y="327991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0EB8FF-C37B-40B5-874C-4A85E6ABE61B}"/>
              </a:ext>
            </a:extLst>
          </p:cNvPr>
          <p:cNvSpPr/>
          <p:nvPr/>
        </p:nvSpPr>
        <p:spPr>
          <a:xfrm>
            <a:off x="2143548" y="3279912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0BDC71-AFE5-4323-A9DC-4FCEB14D61EB}"/>
              </a:ext>
            </a:extLst>
          </p:cNvPr>
          <p:cNvSpPr txBox="1"/>
          <p:nvPr/>
        </p:nvSpPr>
        <p:spPr>
          <a:xfrm>
            <a:off x="1007165" y="4193739"/>
            <a:ext cx="50888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24 - 12 =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E2434D7-308B-455F-8693-CC0DA347CCB1}"/>
              </a:ext>
            </a:extLst>
          </p:cNvPr>
          <p:cNvCxnSpPr/>
          <p:nvPr/>
        </p:nvCxnSpPr>
        <p:spPr>
          <a:xfrm flipH="1">
            <a:off x="2113716" y="3279912"/>
            <a:ext cx="284927" cy="18553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731C5AA-9E16-491B-AEAE-AB6EDFB65B8F}"/>
              </a:ext>
            </a:extLst>
          </p:cNvPr>
          <p:cNvCxnSpPr/>
          <p:nvPr/>
        </p:nvCxnSpPr>
        <p:spPr>
          <a:xfrm flipH="1">
            <a:off x="1749294" y="3259460"/>
            <a:ext cx="284927" cy="18553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64FB0E2-FADC-4525-90D7-BA80E070A89B}"/>
              </a:ext>
            </a:extLst>
          </p:cNvPr>
          <p:cNvCxnSpPr/>
          <p:nvPr/>
        </p:nvCxnSpPr>
        <p:spPr>
          <a:xfrm flipH="1">
            <a:off x="1401414" y="2686592"/>
            <a:ext cx="284927" cy="18553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0227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E0BB15-3E1D-4C22-9B82-C26805E71CDB}"/>
              </a:ext>
            </a:extLst>
          </p:cNvPr>
          <p:cNvSpPr txBox="1"/>
          <p:nvPr/>
        </p:nvSpPr>
        <p:spPr>
          <a:xfrm>
            <a:off x="980661" y="1228397"/>
            <a:ext cx="801756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Partitioning</a:t>
            </a:r>
          </a:p>
          <a:p>
            <a:endParaRPr lang="en-GB" sz="4000" dirty="0"/>
          </a:p>
          <a:p>
            <a:r>
              <a:rPr lang="en-GB" sz="4000" dirty="0"/>
              <a:t>24 - </a:t>
            </a:r>
            <a:r>
              <a:rPr lang="en-GB" sz="4000" dirty="0">
                <a:solidFill>
                  <a:srgbClr val="FF0000"/>
                </a:solidFill>
              </a:rPr>
              <a:t>1</a:t>
            </a:r>
            <a:r>
              <a:rPr lang="en-GB" sz="4000" dirty="0">
                <a:solidFill>
                  <a:srgbClr val="00B0F0"/>
                </a:solidFill>
              </a:rPr>
              <a:t>2</a:t>
            </a:r>
            <a:r>
              <a:rPr lang="en-GB" sz="4000" dirty="0"/>
              <a:t> =</a:t>
            </a:r>
          </a:p>
          <a:p>
            <a:endParaRPr lang="en-GB" sz="4000" dirty="0"/>
          </a:p>
          <a:p>
            <a:r>
              <a:rPr lang="en-GB" sz="4000" dirty="0"/>
              <a:t>24 - </a:t>
            </a:r>
            <a:r>
              <a:rPr lang="en-GB" sz="4000" dirty="0">
                <a:solidFill>
                  <a:srgbClr val="FF0000"/>
                </a:solidFill>
              </a:rPr>
              <a:t>10</a:t>
            </a:r>
            <a:r>
              <a:rPr lang="en-GB" sz="4000" dirty="0"/>
              <a:t> = 14</a:t>
            </a:r>
          </a:p>
          <a:p>
            <a:endParaRPr lang="en-GB" sz="4000" dirty="0"/>
          </a:p>
          <a:p>
            <a:r>
              <a:rPr lang="en-GB" sz="4000" dirty="0"/>
              <a:t>14 - </a:t>
            </a:r>
            <a:r>
              <a:rPr lang="en-GB" sz="4000" dirty="0">
                <a:solidFill>
                  <a:srgbClr val="00B0F0"/>
                </a:solidFill>
              </a:rPr>
              <a:t>2</a:t>
            </a:r>
            <a:r>
              <a:rPr lang="en-GB" sz="4000" dirty="0"/>
              <a:t> = 12  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87E13C9-B2D5-465B-9C16-EDD957FB4FFA}"/>
              </a:ext>
            </a:extLst>
          </p:cNvPr>
          <p:cNvCxnSpPr>
            <a:cxnSpLocks/>
          </p:cNvCxnSpPr>
          <p:nvPr/>
        </p:nvCxnSpPr>
        <p:spPr>
          <a:xfrm>
            <a:off x="5797825" y="2249557"/>
            <a:ext cx="0" cy="970722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>
            <a:extLst>
              <a:ext uri="{FF2B5EF4-FFF2-40B4-BE49-F238E27FC236}">
                <a16:creationId xmlns:a16="http://schemas.microsoft.com/office/drawing/2014/main" id="{FEE1CE05-9D1E-4D1D-B0EC-7E0B6F0FBA39}"/>
              </a:ext>
            </a:extLst>
          </p:cNvPr>
          <p:cNvSpPr/>
          <p:nvPr/>
        </p:nvSpPr>
        <p:spPr>
          <a:xfrm>
            <a:off x="6023116" y="2734918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77B1559-E984-4832-B94C-6293CA1C9C14}"/>
              </a:ext>
            </a:extLst>
          </p:cNvPr>
          <p:cNvSpPr/>
          <p:nvPr/>
        </p:nvSpPr>
        <p:spPr>
          <a:xfrm>
            <a:off x="6394174" y="2734917"/>
            <a:ext cx="145768" cy="185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40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159512-0A71-43AD-9EDE-DC13E255108C}"/>
              </a:ext>
            </a:extLst>
          </p:cNvPr>
          <p:cNvSpPr txBox="1"/>
          <p:nvPr/>
        </p:nvSpPr>
        <p:spPr>
          <a:xfrm>
            <a:off x="569844" y="519860"/>
            <a:ext cx="825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Step 3 </a:t>
            </a:r>
          </a:p>
          <a:p>
            <a:r>
              <a:rPr lang="en-GB" dirty="0"/>
              <a:t>Structured Number line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F0641D-8BC4-45AF-B464-07546AE5B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4952"/>
            <a:ext cx="12192000" cy="10527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919F5-F92E-493E-86FC-B235017D42CC}"/>
              </a:ext>
            </a:extLst>
          </p:cNvPr>
          <p:cNvSpPr txBox="1"/>
          <p:nvPr/>
        </p:nvSpPr>
        <p:spPr>
          <a:xfrm>
            <a:off x="185530" y="3027743"/>
            <a:ext cx="2729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18 – 4 = 14 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CD7E763-C6E0-4AB1-BA77-EC8E47AC7331}"/>
              </a:ext>
            </a:extLst>
          </p:cNvPr>
          <p:cNvSpPr/>
          <p:nvPr/>
        </p:nvSpPr>
        <p:spPr>
          <a:xfrm>
            <a:off x="4386470" y="2517345"/>
            <a:ext cx="198783" cy="2782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9294B03-91D8-4991-9553-75FFFA097C93}"/>
              </a:ext>
            </a:extLst>
          </p:cNvPr>
          <p:cNvSpPr/>
          <p:nvPr/>
        </p:nvSpPr>
        <p:spPr>
          <a:xfrm>
            <a:off x="6096000" y="5108054"/>
            <a:ext cx="185530" cy="16167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C635DCE-E78E-4A95-A09A-3F8B950CC888}"/>
              </a:ext>
            </a:extLst>
          </p:cNvPr>
          <p:cNvSpPr/>
          <p:nvPr/>
        </p:nvSpPr>
        <p:spPr>
          <a:xfrm>
            <a:off x="3523373" y="2782957"/>
            <a:ext cx="995618" cy="543339"/>
          </a:xfrm>
          <a:custGeom>
            <a:avLst/>
            <a:gdLst>
              <a:gd name="connsiteX0" fmla="*/ 969114 w 995618"/>
              <a:gd name="connsiteY0" fmla="*/ 0 h 543339"/>
              <a:gd name="connsiteX1" fmla="*/ 982366 w 995618"/>
              <a:gd name="connsiteY1" fmla="*/ 106017 h 543339"/>
              <a:gd name="connsiteX2" fmla="*/ 995618 w 995618"/>
              <a:gd name="connsiteY2" fmla="*/ 145773 h 543339"/>
              <a:gd name="connsiteX3" fmla="*/ 982366 w 995618"/>
              <a:gd name="connsiteY3" fmla="*/ 384313 h 543339"/>
              <a:gd name="connsiteX4" fmla="*/ 929357 w 995618"/>
              <a:gd name="connsiteY4" fmla="*/ 450573 h 543339"/>
              <a:gd name="connsiteX5" fmla="*/ 796836 w 995618"/>
              <a:gd name="connsiteY5" fmla="*/ 424069 h 543339"/>
              <a:gd name="connsiteX6" fmla="*/ 770331 w 995618"/>
              <a:gd name="connsiteY6" fmla="*/ 397565 h 543339"/>
              <a:gd name="connsiteX7" fmla="*/ 757079 w 995618"/>
              <a:gd name="connsiteY7" fmla="*/ 357808 h 543339"/>
              <a:gd name="connsiteX8" fmla="*/ 743827 w 995618"/>
              <a:gd name="connsiteY8" fmla="*/ 92765 h 543339"/>
              <a:gd name="connsiteX9" fmla="*/ 730575 w 995618"/>
              <a:gd name="connsiteY9" fmla="*/ 304800 h 543339"/>
              <a:gd name="connsiteX10" fmla="*/ 717323 w 995618"/>
              <a:gd name="connsiteY10" fmla="*/ 371060 h 543339"/>
              <a:gd name="connsiteX11" fmla="*/ 690818 w 995618"/>
              <a:gd name="connsiteY11" fmla="*/ 463826 h 543339"/>
              <a:gd name="connsiteX12" fmla="*/ 651062 w 995618"/>
              <a:gd name="connsiteY12" fmla="*/ 477078 h 543339"/>
              <a:gd name="connsiteX13" fmla="*/ 624557 w 995618"/>
              <a:gd name="connsiteY13" fmla="*/ 503582 h 543339"/>
              <a:gd name="connsiteX14" fmla="*/ 505288 w 995618"/>
              <a:gd name="connsiteY14" fmla="*/ 463826 h 543339"/>
              <a:gd name="connsiteX15" fmla="*/ 492036 w 995618"/>
              <a:gd name="connsiteY15" fmla="*/ 92765 h 543339"/>
              <a:gd name="connsiteX16" fmla="*/ 478784 w 995618"/>
              <a:gd name="connsiteY16" fmla="*/ 463826 h 543339"/>
              <a:gd name="connsiteX17" fmla="*/ 465531 w 995618"/>
              <a:gd name="connsiteY17" fmla="*/ 503582 h 543339"/>
              <a:gd name="connsiteX18" fmla="*/ 386018 w 995618"/>
              <a:gd name="connsiteY18" fmla="*/ 543339 h 543339"/>
              <a:gd name="connsiteX19" fmla="*/ 266749 w 995618"/>
              <a:gd name="connsiteY19" fmla="*/ 530086 h 543339"/>
              <a:gd name="connsiteX20" fmla="*/ 226992 w 995618"/>
              <a:gd name="connsiteY20" fmla="*/ 516834 h 543339"/>
              <a:gd name="connsiteX21" fmla="*/ 213740 w 995618"/>
              <a:gd name="connsiteY21" fmla="*/ 477078 h 543339"/>
              <a:gd name="connsiteX22" fmla="*/ 226992 w 995618"/>
              <a:gd name="connsiteY22" fmla="*/ 212034 h 543339"/>
              <a:gd name="connsiteX23" fmla="*/ 240244 w 995618"/>
              <a:gd name="connsiteY23" fmla="*/ 159026 h 543339"/>
              <a:gd name="connsiteX24" fmla="*/ 266749 w 995618"/>
              <a:gd name="connsiteY24" fmla="*/ 79513 h 543339"/>
              <a:gd name="connsiteX25" fmla="*/ 226992 w 995618"/>
              <a:gd name="connsiteY25" fmla="*/ 331304 h 543339"/>
              <a:gd name="connsiteX26" fmla="*/ 200488 w 995618"/>
              <a:gd name="connsiteY26" fmla="*/ 384313 h 543339"/>
              <a:gd name="connsiteX27" fmla="*/ 120975 w 995618"/>
              <a:gd name="connsiteY27" fmla="*/ 450573 h 543339"/>
              <a:gd name="connsiteX28" fmla="*/ 41462 w 995618"/>
              <a:gd name="connsiteY28" fmla="*/ 437321 h 543339"/>
              <a:gd name="connsiteX29" fmla="*/ 1705 w 995618"/>
              <a:gd name="connsiteY29" fmla="*/ 371060 h 543339"/>
              <a:gd name="connsiteX30" fmla="*/ 1705 w 995618"/>
              <a:gd name="connsiteY30" fmla="*/ 106017 h 54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95618" h="543339">
                <a:moveTo>
                  <a:pt x="969114" y="0"/>
                </a:moveTo>
                <a:cubicBezTo>
                  <a:pt x="973531" y="35339"/>
                  <a:pt x="975995" y="70977"/>
                  <a:pt x="982366" y="106017"/>
                </a:cubicBezTo>
                <a:cubicBezTo>
                  <a:pt x="984865" y="119761"/>
                  <a:pt x="995618" y="131804"/>
                  <a:pt x="995618" y="145773"/>
                </a:cubicBezTo>
                <a:cubicBezTo>
                  <a:pt x="995618" y="225409"/>
                  <a:pt x="989576" y="305004"/>
                  <a:pt x="982366" y="384313"/>
                </a:cubicBezTo>
                <a:cubicBezTo>
                  <a:pt x="976646" y="447233"/>
                  <a:pt x="978017" y="434353"/>
                  <a:pt x="929357" y="450573"/>
                </a:cubicBezTo>
                <a:cubicBezTo>
                  <a:pt x="913272" y="448275"/>
                  <a:pt x="825749" y="441416"/>
                  <a:pt x="796836" y="424069"/>
                </a:cubicBezTo>
                <a:cubicBezTo>
                  <a:pt x="786122" y="417641"/>
                  <a:pt x="779166" y="406400"/>
                  <a:pt x="770331" y="397565"/>
                </a:cubicBezTo>
                <a:cubicBezTo>
                  <a:pt x="765914" y="384313"/>
                  <a:pt x="758289" y="371725"/>
                  <a:pt x="757079" y="357808"/>
                </a:cubicBezTo>
                <a:cubicBezTo>
                  <a:pt x="749416" y="269683"/>
                  <a:pt x="783387" y="171884"/>
                  <a:pt x="743827" y="92765"/>
                </a:cubicBezTo>
                <a:cubicBezTo>
                  <a:pt x="712157" y="29425"/>
                  <a:pt x="737289" y="234303"/>
                  <a:pt x="730575" y="304800"/>
                </a:cubicBezTo>
                <a:cubicBezTo>
                  <a:pt x="728440" y="327223"/>
                  <a:pt x="722209" y="349072"/>
                  <a:pt x="717323" y="371060"/>
                </a:cubicBezTo>
                <a:cubicBezTo>
                  <a:pt x="717225" y="371500"/>
                  <a:pt x="697141" y="457503"/>
                  <a:pt x="690818" y="463826"/>
                </a:cubicBezTo>
                <a:cubicBezTo>
                  <a:pt x="680941" y="473704"/>
                  <a:pt x="664314" y="472661"/>
                  <a:pt x="651062" y="477078"/>
                </a:cubicBezTo>
                <a:cubicBezTo>
                  <a:pt x="642227" y="485913"/>
                  <a:pt x="636955" y="502032"/>
                  <a:pt x="624557" y="503582"/>
                </a:cubicBezTo>
                <a:cubicBezTo>
                  <a:pt x="564416" y="511100"/>
                  <a:pt x="546607" y="491372"/>
                  <a:pt x="505288" y="463826"/>
                </a:cubicBezTo>
                <a:cubicBezTo>
                  <a:pt x="448021" y="292022"/>
                  <a:pt x="477515" y="412222"/>
                  <a:pt x="492036" y="92765"/>
                </a:cubicBezTo>
                <a:cubicBezTo>
                  <a:pt x="539428" y="234941"/>
                  <a:pt x="513494" y="139872"/>
                  <a:pt x="478784" y="463826"/>
                </a:cubicBezTo>
                <a:cubicBezTo>
                  <a:pt x="477296" y="477715"/>
                  <a:pt x="474257" y="492674"/>
                  <a:pt x="465531" y="503582"/>
                </a:cubicBezTo>
                <a:cubicBezTo>
                  <a:pt x="446848" y="526936"/>
                  <a:pt x="412207" y="534609"/>
                  <a:pt x="386018" y="543339"/>
                </a:cubicBezTo>
                <a:cubicBezTo>
                  <a:pt x="346262" y="538921"/>
                  <a:pt x="306206" y="536662"/>
                  <a:pt x="266749" y="530086"/>
                </a:cubicBezTo>
                <a:cubicBezTo>
                  <a:pt x="252970" y="527789"/>
                  <a:pt x="236870" y="526712"/>
                  <a:pt x="226992" y="516834"/>
                </a:cubicBezTo>
                <a:cubicBezTo>
                  <a:pt x="217114" y="506957"/>
                  <a:pt x="218157" y="490330"/>
                  <a:pt x="213740" y="477078"/>
                </a:cubicBezTo>
                <a:cubicBezTo>
                  <a:pt x="218157" y="388730"/>
                  <a:pt x="219646" y="300187"/>
                  <a:pt x="226992" y="212034"/>
                </a:cubicBezTo>
                <a:cubicBezTo>
                  <a:pt x="228504" y="193884"/>
                  <a:pt x="235010" y="176471"/>
                  <a:pt x="240244" y="159026"/>
                </a:cubicBezTo>
                <a:cubicBezTo>
                  <a:pt x="248272" y="132266"/>
                  <a:pt x="266749" y="79513"/>
                  <a:pt x="266749" y="79513"/>
                </a:cubicBezTo>
                <a:cubicBezTo>
                  <a:pt x="259734" y="170707"/>
                  <a:pt x="267646" y="249995"/>
                  <a:pt x="226992" y="331304"/>
                </a:cubicBezTo>
                <a:cubicBezTo>
                  <a:pt x="218157" y="348974"/>
                  <a:pt x="211971" y="368238"/>
                  <a:pt x="200488" y="384313"/>
                </a:cubicBezTo>
                <a:cubicBezTo>
                  <a:pt x="177299" y="416777"/>
                  <a:pt x="152674" y="429440"/>
                  <a:pt x="120975" y="450573"/>
                </a:cubicBezTo>
                <a:cubicBezTo>
                  <a:pt x="94471" y="446156"/>
                  <a:pt x="66621" y="446756"/>
                  <a:pt x="41462" y="437321"/>
                </a:cubicBezTo>
                <a:cubicBezTo>
                  <a:pt x="19686" y="429155"/>
                  <a:pt x="2577" y="391124"/>
                  <a:pt x="1705" y="371060"/>
                </a:cubicBezTo>
                <a:cubicBezTo>
                  <a:pt x="-2133" y="282796"/>
                  <a:pt x="1705" y="194365"/>
                  <a:pt x="1705" y="106017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8580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07ACAA-601A-4A89-956D-5013F36C1EFD}"/>
              </a:ext>
            </a:extLst>
          </p:cNvPr>
          <p:cNvSpPr txBox="1"/>
          <p:nvPr/>
        </p:nvSpPr>
        <p:spPr>
          <a:xfrm>
            <a:off x="450574" y="649357"/>
            <a:ext cx="8123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Unstructured Number line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03861B-AAB7-4F35-897D-5CACE7745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300" y="1867179"/>
            <a:ext cx="7654533" cy="258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069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07ACAA-601A-4A89-956D-5013F36C1EFD}"/>
              </a:ext>
            </a:extLst>
          </p:cNvPr>
          <p:cNvSpPr txBox="1"/>
          <p:nvPr/>
        </p:nvSpPr>
        <p:spPr>
          <a:xfrm>
            <a:off x="450574" y="649356"/>
            <a:ext cx="9144000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Weekly newsletter will say what we are learning this week and next.  It will also give you ideas for how you can help at home.</a:t>
            </a:r>
          </a:p>
          <a:p>
            <a:endParaRPr lang="en-GB" sz="4000" u="sng" dirty="0"/>
          </a:p>
          <a:p>
            <a:r>
              <a:rPr lang="en-GB" sz="4000" u="sng" dirty="0"/>
              <a:t>Fleet Infant School </a:t>
            </a:r>
            <a:r>
              <a:rPr lang="en-GB" sz="4000" dirty="0"/>
              <a:t>Calculation Policy </a:t>
            </a:r>
          </a:p>
          <a:p>
            <a:r>
              <a:rPr lang="en-GB" sz="4000" dirty="0"/>
              <a:t>How to support your child in maths</a:t>
            </a:r>
          </a:p>
          <a:p>
            <a:pPr marL="571500" indent="-571500">
              <a:buFontTx/>
              <a:buChar char="-"/>
            </a:pPr>
            <a:r>
              <a:rPr lang="en-GB" sz="4000" dirty="0"/>
              <a:t>on the website :</a:t>
            </a:r>
          </a:p>
          <a:p>
            <a:r>
              <a:rPr lang="en-GB" sz="4000" dirty="0">
                <a:hlinkClick r:id="rId2"/>
              </a:rPr>
              <a:t>Maths | Fleet Infant School</a:t>
            </a:r>
            <a:endParaRPr lang="en-GB" sz="4000" dirty="0"/>
          </a:p>
          <a:p>
            <a:endParaRPr lang="en-GB" sz="4000" dirty="0"/>
          </a:p>
          <a:p>
            <a:endParaRPr lang="en-GB" sz="40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8B4AC-817D-4253-8B67-467A7640888F}"/>
              </a:ext>
            </a:extLst>
          </p:cNvPr>
          <p:cNvSpPr txBox="1"/>
          <p:nvPr/>
        </p:nvSpPr>
        <p:spPr>
          <a:xfrm>
            <a:off x="4121426" y="953449"/>
            <a:ext cx="5751443" cy="369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794F08-3AE0-4BB2-8150-3A1BC24F0D47}"/>
              </a:ext>
            </a:extLst>
          </p:cNvPr>
          <p:cNvSpPr txBox="1"/>
          <p:nvPr/>
        </p:nvSpPr>
        <p:spPr>
          <a:xfrm>
            <a:off x="497184" y="5817704"/>
            <a:ext cx="3624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16117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C18EB5-62B8-4E1C-9485-BDD7ED0B3077}"/>
              </a:ext>
            </a:extLst>
          </p:cNvPr>
          <p:cNvSpPr txBox="1"/>
          <p:nvPr/>
        </p:nvSpPr>
        <p:spPr>
          <a:xfrm>
            <a:off x="1908313" y="1630018"/>
            <a:ext cx="71164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/>
              <a:t>Any questions ?</a:t>
            </a:r>
          </a:p>
        </p:txBody>
      </p:sp>
    </p:spTree>
    <p:extLst>
      <p:ext uri="{BB962C8B-B14F-4D97-AF65-F5344CB8AC3E}">
        <p14:creationId xmlns:p14="http://schemas.microsoft.com/office/powerpoint/2010/main" val="123136063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213</TotalTime>
  <Words>452</Words>
  <Application>Microsoft Office PowerPoint</Application>
  <PresentationFormat>Widescreen</PresentationFormat>
  <Paragraphs>73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Tyne</dc:creator>
  <cp:lastModifiedBy>Jane Tarling</cp:lastModifiedBy>
  <cp:revision>33</cp:revision>
  <dcterms:created xsi:type="dcterms:W3CDTF">2021-10-11T14:53:53Z</dcterms:created>
  <dcterms:modified xsi:type="dcterms:W3CDTF">2023-10-10T15:05:07Z</dcterms:modified>
</cp:coreProperties>
</file>