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2"/>
  </p:notesMasterIdLst>
  <p:sldIdLst>
    <p:sldId id="256" r:id="rId2"/>
    <p:sldId id="375" r:id="rId3"/>
    <p:sldId id="258" r:id="rId4"/>
    <p:sldId id="376" r:id="rId5"/>
    <p:sldId id="469" r:id="rId6"/>
    <p:sldId id="471" r:id="rId7"/>
    <p:sldId id="470" r:id="rId8"/>
    <p:sldId id="462" r:id="rId9"/>
    <p:sldId id="463" r:id="rId10"/>
    <p:sldId id="464" r:id="rId11"/>
    <p:sldId id="465" r:id="rId12"/>
    <p:sldId id="466" r:id="rId13"/>
    <p:sldId id="467" r:id="rId14"/>
    <p:sldId id="468" r:id="rId15"/>
    <p:sldId id="267" r:id="rId16"/>
    <p:sldId id="259" r:id="rId17"/>
    <p:sldId id="354" r:id="rId18"/>
    <p:sldId id="310" r:id="rId19"/>
    <p:sldId id="278" r:id="rId20"/>
    <p:sldId id="371" r:id="rId21"/>
  </p:sldIdLst>
  <p:sldSz cx="9753600" cy="7315200"/>
  <p:notesSz cx="6797675" cy="9926638"/>
  <p:embeddedFontLst>
    <p:embeddedFont>
      <p:font typeface="Calibri" panose="020F0502020204030204" pitchFamily="34" charset="0"/>
      <p:regular r:id="rId23"/>
      <p:bold r:id="rId24"/>
      <p:italic r:id="rId25"/>
      <p:boldItalic r:id="rId26"/>
    </p:embeddedFont>
    <p:embeddedFont>
      <p:font typeface="Helvetica" panose="020B0604020202020204" pitchFamily="34" charset="0"/>
      <p:regular r:id="rId27"/>
      <p:bold r:id="rId28"/>
      <p:italic r:id="rId29"/>
      <p:boldItalic r:id="rId30"/>
    </p:embeddedFont>
    <p:embeddedFont>
      <p:font typeface="Montserrat" panose="00000500000000000000" pitchFamily="2" charset="0"/>
      <p:regular r:id="rId31"/>
      <p:bold r:id="rId32"/>
      <p:italic r:id="rId33"/>
      <p:boldItalic r:id="rId34"/>
    </p:embeddedFont>
    <p:embeddedFont>
      <p:font typeface="Montserrat Bold" panose="020B0604020202020204" charset="0"/>
      <p:regular r:id="rId35"/>
      <p:bold r:id="rId36"/>
    </p:embeddedFont>
    <p:embeddedFont>
      <p:font typeface="Open Sans Italics" panose="020B0604020202020204" charset="0"/>
      <p:regular r:id="rId37"/>
      <p:italic r:id="rId38"/>
    </p:embeddedFont>
    <p:embeddedFont>
      <p:font typeface="Open Sauce Heavy" panose="020B0604020202020204" charset="0"/>
      <p:regular r:id="rId39"/>
      <p:bold r:id="rId40"/>
    </p:embeddedFont>
    <p:embeddedFont>
      <p:font typeface="Poppins" panose="00000500000000000000" pitchFamily="2" charset="0"/>
      <p:regular r:id="rId41"/>
      <p:bold r:id="rId42"/>
      <p:italic r:id="rId43"/>
      <p:boldItalic r:id="rId44"/>
    </p:embeddedFont>
    <p:embeddedFont>
      <p:font typeface="Poppins Bold" panose="00000800000000000000" charset="0"/>
      <p:regular r:id="rId45"/>
      <p:bold r:id="rId46"/>
    </p:embeddedFont>
    <p:embeddedFont>
      <p:font typeface="Segoe Print" panose="02000600000000000000" pitchFamily="2" charset="0"/>
      <p:regular r:id="rId47"/>
      <p:bold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339933"/>
    <a:srgbClr val="FAB540"/>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0941" autoAdjust="0"/>
  </p:normalViewPr>
  <p:slideViewPr>
    <p:cSldViewPr>
      <p:cViewPr varScale="1">
        <p:scale>
          <a:sx n="72" d="100"/>
          <a:sy n="72" d="100"/>
        </p:scale>
        <p:origin x="1627" y="67"/>
      </p:cViewPr>
      <p:guideLst>
        <p:guide orient="horz" pos="2160"/>
        <p:guide pos="2880"/>
      </p:guideLst>
    </p:cSldViewPr>
  </p:slideViewPr>
  <p:outlineViewPr>
    <p:cViewPr>
      <p:scale>
        <a:sx n="33" d="100"/>
        <a:sy n="33" d="100"/>
      </p:scale>
      <p:origin x="0" y="-173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font" Target="fonts/font1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font" Target="fonts/font20.fntdata"/><Relationship Id="rId47" Type="http://schemas.openxmlformats.org/officeDocument/2006/relationships/font" Target="fonts/font25.fntdata"/><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46" Type="http://schemas.openxmlformats.org/officeDocument/2006/relationships/font" Target="fonts/font2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font" Target="fonts/font1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font" Target="fonts/font18.fntdata"/><Relationship Id="rId45" Type="http://schemas.openxmlformats.org/officeDocument/2006/relationships/font" Target="fonts/font2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4" Type="http://schemas.openxmlformats.org/officeDocument/2006/relationships/font" Target="fonts/font2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font" Target="fonts/font21.fntdata"/><Relationship Id="rId48" Type="http://schemas.openxmlformats.org/officeDocument/2006/relationships/font" Target="fonts/font26.fntdata"/><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CE062EA-7298-45E8-827F-39FED502D01C}" type="datetimeFigureOut">
              <a:rPr lang="en-GB" smtClean="0"/>
              <a:t>29/09/2026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9E9A058-28B3-4A9F-8EA4-53ECE3A90E3B}" type="slidenum">
              <a:rPr lang="en-GB" smtClean="0"/>
              <a:t>‹#›</a:t>
            </a:fld>
            <a:endParaRPr lang="en-GB"/>
          </a:p>
        </p:txBody>
      </p:sp>
    </p:spTree>
    <p:extLst>
      <p:ext uri="{BB962C8B-B14F-4D97-AF65-F5344CB8AC3E}">
        <p14:creationId xmlns:p14="http://schemas.microsoft.com/office/powerpoint/2010/main" val="802070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HC to introduce EY team</a:t>
            </a:r>
          </a:p>
        </p:txBody>
      </p:sp>
      <p:sp>
        <p:nvSpPr>
          <p:cNvPr id="4" name="Slide Number Placeholder 3"/>
          <p:cNvSpPr>
            <a:spLocks noGrp="1"/>
          </p:cNvSpPr>
          <p:nvPr>
            <p:ph type="sldNum" sz="quarter" idx="5"/>
          </p:nvPr>
        </p:nvSpPr>
        <p:spPr/>
        <p:txBody>
          <a:bodyPr/>
          <a:lstStyle/>
          <a:p>
            <a:fld id="{39E9A058-28B3-4A9F-8EA4-53ECE3A90E3B}" type="slidenum">
              <a:rPr lang="en-GB" smtClean="0"/>
              <a:t>1</a:t>
            </a:fld>
            <a:endParaRPr lang="en-GB"/>
          </a:p>
        </p:txBody>
      </p:sp>
    </p:spTree>
    <p:extLst>
      <p:ext uri="{BB962C8B-B14F-4D97-AF65-F5344CB8AC3E}">
        <p14:creationId xmlns:p14="http://schemas.microsoft.com/office/powerpoint/2010/main" val="3509662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5"/>
          </p:nvPr>
        </p:nvSpPr>
        <p:spPr/>
        <p:txBody>
          <a:bodyPr/>
          <a:lstStyle/>
          <a:p>
            <a:fld id="{39E9A058-28B3-4A9F-8EA4-53ECE3A90E3B}" type="slidenum">
              <a:rPr lang="en-GB" smtClean="0"/>
              <a:t>2</a:t>
            </a:fld>
            <a:endParaRPr lang="en-GB"/>
          </a:p>
        </p:txBody>
      </p:sp>
    </p:spTree>
    <p:extLst>
      <p:ext uri="{BB962C8B-B14F-4D97-AF65-F5344CB8AC3E}">
        <p14:creationId xmlns:p14="http://schemas.microsoft.com/office/powerpoint/2010/main" val="1543255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Kelly</a:t>
            </a:r>
          </a:p>
        </p:txBody>
      </p:sp>
      <p:sp>
        <p:nvSpPr>
          <p:cNvPr id="4" name="Slide Number Placeholder 3"/>
          <p:cNvSpPr>
            <a:spLocks noGrp="1"/>
          </p:cNvSpPr>
          <p:nvPr>
            <p:ph type="sldNum" sz="quarter" idx="5"/>
          </p:nvPr>
        </p:nvSpPr>
        <p:spPr/>
        <p:txBody>
          <a:bodyPr/>
          <a:lstStyle/>
          <a:p>
            <a:fld id="{39E9A058-28B3-4A9F-8EA4-53ECE3A90E3B}" type="slidenum">
              <a:rPr lang="en-GB" smtClean="0"/>
              <a:t>3</a:t>
            </a:fld>
            <a:endParaRPr lang="en-GB"/>
          </a:p>
        </p:txBody>
      </p:sp>
    </p:spTree>
    <p:extLst>
      <p:ext uri="{BB962C8B-B14F-4D97-AF65-F5344CB8AC3E}">
        <p14:creationId xmlns:p14="http://schemas.microsoft.com/office/powerpoint/2010/main" val="3000027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Kelly</a:t>
            </a:r>
          </a:p>
        </p:txBody>
      </p:sp>
      <p:sp>
        <p:nvSpPr>
          <p:cNvPr id="4" name="Slide Number Placeholder 3"/>
          <p:cNvSpPr>
            <a:spLocks noGrp="1"/>
          </p:cNvSpPr>
          <p:nvPr>
            <p:ph type="sldNum" sz="quarter" idx="5"/>
          </p:nvPr>
        </p:nvSpPr>
        <p:spPr/>
        <p:txBody>
          <a:bodyPr/>
          <a:lstStyle/>
          <a:p>
            <a:fld id="{39E9A058-28B3-4A9F-8EA4-53ECE3A90E3B}" type="slidenum">
              <a:rPr lang="en-GB" smtClean="0"/>
              <a:t>4</a:t>
            </a:fld>
            <a:endParaRPr lang="en-GB"/>
          </a:p>
        </p:txBody>
      </p:sp>
    </p:spTree>
    <p:extLst>
      <p:ext uri="{BB962C8B-B14F-4D97-AF65-F5344CB8AC3E}">
        <p14:creationId xmlns:p14="http://schemas.microsoft.com/office/powerpoint/2010/main" val="735073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5"/>
          </p:nvPr>
        </p:nvSpPr>
        <p:spPr/>
        <p:txBody>
          <a:bodyPr/>
          <a:lstStyle/>
          <a:p>
            <a:fld id="{39E9A058-28B3-4A9F-8EA4-53ECE3A90E3B}" type="slidenum">
              <a:rPr lang="en-GB" smtClean="0"/>
              <a:t>5</a:t>
            </a:fld>
            <a:endParaRPr lang="en-GB"/>
          </a:p>
        </p:txBody>
      </p:sp>
    </p:spTree>
    <p:extLst>
      <p:ext uri="{BB962C8B-B14F-4D97-AF65-F5344CB8AC3E}">
        <p14:creationId xmlns:p14="http://schemas.microsoft.com/office/powerpoint/2010/main" val="1642220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Kelly – typical lesson structure</a:t>
            </a:r>
          </a:p>
        </p:txBody>
      </p:sp>
      <p:sp>
        <p:nvSpPr>
          <p:cNvPr id="4" name="Slide Number Placeholder 3"/>
          <p:cNvSpPr>
            <a:spLocks noGrp="1"/>
          </p:cNvSpPr>
          <p:nvPr>
            <p:ph type="sldNum" sz="quarter" idx="5"/>
          </p:nvPr>
        </p:nvSpPr>
        <p:spPr/>
        <p:txBody>
          <a:bodyPr/>
          <a:lstStyle/>
          <a:p>
            <a:fld id="{39E9A058-28B3-4A9F-8EA4-53ECE3A90E3B}" type="slidenum">
              <a:rPr lang="en-GB" smtClean="0"/>
              <a:t>6</a:t>
            </a:fld>
            <a:endParaRPr lang="en-GB"/>
          </a:p>
        </p:txBody>
      </p:sp>
    </p:spTree>
    <p:extLst>
      <p:ext uri="{BB962C8B-B14F-4D97-AF65-F5344CB8AC3E}">
        <p14:creationId xmlns:p14="http://schemas.microsoft.com/office/powerpoint/2010/main" val="1422867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5"/>
          </p:nvPr>
        </p:nvSpPr>
        <p:spPr/>
        <p:txBody>
          <a:bodyPr/>
          <a:lstStyle/>
          <a:p>
            <a:fld id="{39E9A058-28B3-4A9F-8EA4-53ECE3A90E3B}" type="slidenum">
              <a:rPr lang="en-GB" smtClean="0"/>
              <a:t>7</a:t>
            </a:fld>
            <a:endParaRPr lang="en-GB"/>
          </a:p>
        </p:txBody>
      </p:sp>
    </p:spTree>
    <p:extLst>
      <p:ext uri="{BB962C8B-B14F-4D97-AF65-F5344CB8AC3E}">
        <p14:creationId xmlns:p14="http://schemas.microsoft.com/office/powerpoint/2010/main" val="1065045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r>
              <a:rPr lang="en-GB" i="1" dirty="0">
                <a:latin typeface="Calibri"/>
                <a:cs typeface="Calibri"/>
              </a:rPr>
              <a:t>Kelly</a:t>
            </a:r>
          </a:p>
          <a:p>
            <a:pPr marL="171450" indent="-171450">
              <a:buFont typeface="Arial"/>
              <a:buChar char="•"/>
            </a:pPr>
            <a:r>
              <a:rPr lang="en-GB" i="1" dirty="0">
                <a:latin typeface="Calibri"/>
                <a:cs typeface="Calibri"/>
              </a:rPr>
              <a:t>The children apply their phonic knowledge to reading a decodable book.</a:t>
            </a:r>
          </a:p>
          <a:p>
            <a:pPr marL="171450" indent="-171450">
              <a:buFont typeface="Arial"/>
              <a:buChar char="•"/>
            </a:pPr>
            <a:r>
              <a:rPr lang="en-GB" i="1" dirty="0">
                <a:latin typeface="Calibri"/>
                <a:cs typeface="Calibri"/>
              </a:rPr>
              <a:t>Books are carefully matched to children’s secure phonic knowledge.</a:t>
            </a:r>
            <a:endParaRPr lang="en-GB" b="1" dirty="0">
              <a:cs typeface="Calibri"/>
            </a:endParaRPr>
          </a:p>
          <a:p>
            <a:pPr marL="171450" indent="-171450">
              <a:buFont typeface="Arial"/>
              <a:buChar char="•"/>
            </a:pPr>
            <a:r>
              <a:rPr lang="en-US" i="1" dirty="0">
                <a:latin typeface="Calibri"/>
                <a:cs typeface="Calibri"/>
              </a:rPr>
              <a:t>They read the same book three times a week</a:t>
            </a:r>
            <a:endParaRPr lang="en-US" dirty="0">
              <a:cs typeface="Calibri"/>
            </a:endParaRPr>
          </a:p>
          <a:p>
            <a:pPr marL="171450" indent="-171450">
              <a:buFont typeface="Arial"/>
              <a:buChar char="•"/>
            </a:pPr>
            <a:r>
              <a:rPr lang="en-US" i="1" dirty="0">
                <a:latin typeface="Calibri"/>
                <a:cs typeface="Calibri"/>
              </a:rPr>
              <a:t>The first time we work on decoding (sounding out) the words.</a:t>
            </a:r>
          </a:p>
          <a:p>
            <a:pPr marL="171450" indent="-171450">
              <a:buFont typeface="Arial"/>
              <a:buChar char="•"/>
            </a:pPr>
            <a:r>
              <a:rPr lang="en-US" i="1" dirty="0">
                <a:latin typeface="Calibri"/>
                <a:cs typeface="Calibri"/>
              </a:rPr>
              <a:t>The second time we work on prosody which is reading with expression – making the book sound more interesting with our ‘storyteller voice’ or our ‘David Attenborough’ voice.</a:t>
            </a:r>
          </a:p>
          <a:p>
            <a:pPr marL="171450" indent="-171450">
              <a:buFont typeface="Arial"/>
              <a:buChar char="•"/>
            </a:pPr>
            <a:r>
              <a:rPr lang="en-US" i="1" dirty="0">
                <a:latin typeface="Calibri"/>
                <a:cs typeface="Calibri"/>
              </a:rPr>
              <a:t>The third time we look at comprehension – understanding the text.</a:t>
            </a:r>
          </a:p>
          <a:p>
            <a:pPr marL="171450" indent="-171450">
              <a:buFont typeface="Arial"/>
              <a:buChar char="•"/>
            </a:pPr>
            <a:r>
              <a:rPr lang="en-US" i="1" dirty="0">
                <a:latin typeface="Calibri"/>
                <a:cs typeface="Calibri"/>
              </a:rPr>
              <a:t>We read the books three times at school because we want to develop the fluency. The more children see words, the more they begin to read them automatically without having to sound them out, which is the ultimate goal.</a:t>
            </a:r>
            <a:endParaRPr lang="en-US" dirty="0">
              <a:cs typeface="Calibri"/>
            </a:endParaRPr>
          </a:p>
          <a:p>
            <a:pPr marL="171450" indent="-171450">
              <a:buFont typeface="Arial"/>
              <a:buChar char="•"/>
            </a:pPr>
            <a:r>
              <a:rPr lang="en-US" i="1" dirty="0">
                <a:latin typeface="Calibri"/>
                <a:cs typeface="Calibri"/>
              </a:rPr>
              <a:t>Children’s book will then be sent home, so that they can </a:t>
            </a:r>
            <a:r>
              <a:rPr lang="en-US" i="1" dirty="0" err="1">
                <a:latin typeface="Calibri"/>
                <a:cs typeface="Calibri"/>
              </a:rPr>
              <a:t>practise</a:t>
            </a:r>
            <a:r>
              <a:rPr lang="en-US" i="1" dirty="0">
                <a:latin typeface="Calibri"/>
                <a:cs typeface="Calibri"/>
              </a:rPr>
              <a:t> their fluency further.</a:t>
            </a:r>
            <a:endParaRPr lang="en-US" i="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9E9A058-28B3-4A9F-8EA4-53ECE3A90E3B}" type="slidenum">
              <a:rPr lang="en-GB" smtClean="0"/>
              <a:t>8</a:t>
            </a:fld>
            <a:endParaRPr lang="en-GB"/>
          </a:p>
        </p:txBody>
      </p:sp>
    </p:spTree>
    <p:extLst>
      <p:ext uri="{BB962C8B-B14F-4D97-AF65-F5344CB8AC3E}">
        <p14:creationId xmlns:p14="http://schemas.microsoft.com/office/powerpoint/2010/main" val="13925894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charset="0"/>
              <a:buNone/>
            </a:pPr>
            <a:r>
              <a:rPr lang="en-US" i="1" dirty="0"/>
              <a:t>Heather</a:t>
            </a:r>
          </a:p>
          <a:p>
            <a:pPr marL="171450" indent="-171450">
              <a:buFont typeface="Arial" charset="0"/>
              <a:buChar char="•"/>
            </a:pPr>
            <a:r>
              <a:rPr lang="en-US" i="1" dirty="0"/>
              <a:t>We assess your child every six weeks to check progress (more in the first half term). </a:t>
            </a:r>
          </a:p>
          <a:p>
            <a:pPr marL="171450" indent="-171450">
              <a:buFont typeface="Arial" charset="0"/>
              <a:buChar char="•"/>
            </a:pPr>
            <a:r>
              <a:rPr lang="en-US" i="1" dirty="0"/>
              <a:t>Any child who needs extra support has Daily Keep-up sessions planned for them.</a:t>
            </a:r>
          </a:p>
          <a:p>
            <a:pPr marL="171450" indent="-171450">
              <a:buFont typeface="Arial" charset="0"/>
              <a:buChar char="•"/>
            </a:pPr>
            <a:r>
              <a:rPr lang="en-US" i="1" dirty="0"/>
              <a:t>You will have noticed that </a:t>
            </a:r>
            <a:r>
              <a:rPr lang="en-US" i="1" baseline="0" dirty="0"/>
              <a:t>your child’s books become more challenging as they secure more phonics.</a:t>
            </a:r>
            <a:endParaRPr lang="en-US" i="1" dirty="0"/>
          </a:p>
        </p:txBody>
      </p:sp>
      <p:sp>
        <p:nvSpPr>
          <p:cNvPr id="4" name="Slide Number Placeholder 3"/>
          <p:cNvSpPr>
            <a:spLocks noGrp="1"/>
          </p:cNvSpPr>
          <p:nvPr>
            <p:ph type="sldNum" sz="quarter" idx="5"/>
          </p:nvPr>
        </p:nvSpPr>
        <p:spPr/>
        <p:txBody>
          <a:bodyPr/>
          <a:lstStyle/>
          <a:p>
            <a:fld id="{39E9A058-28B3-4A9F-8EA4-53ECE3A90E3B}" type="slidenum">
              <a:rPr lang="en-GB" smtClean="0"/>
              <a:t>9</a:t>
            </a:fld>
            <a:endParaRPr lang="en-GB"/>
          </a:p>
        </p:txBody>
      </p:sp>
    </p:spTree>
    <p:extLst>
      <p:ext uri="{BB962C8B-B14F-4D97-AF65-F5344CB8AC3E}">
        <p14:creationId xmlns:p14="http://schemas.microsoft.com/office/powerpoint/2010/main" val="106880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charset="0"/>
              <a:buNone/>
            </a:pPr>
            <a:r>
              <a:rPr lang="en-US" i="1" dirty="0"/>
              <a:t>Heather</a:t>
            </a:r>
          </a:p>
          <a:p>
            <a:pPr marL="171450" indent="-171450">
              <a:buFont typeface="Arial" charset="0"/>
              <a:buChar char="•"/>
            </a:pPr>
            <a:r>
              <a:rPr lang="en-US" i="1" dirty="0"/>
              <a:t>Once</a:t>
            </a:r>
            <a:r>
              <a:rPr lang="en-US" i="1" baseline="0" dirty="0"/>
              <a:t> your child is reading a Phase 3 book, we encourage them to ‘blend in their heads’ – you will remember that this is one of the strategies we use to help develop children to become fluent readers. (Blending in your head means children say the sounds quietly in their heads and then read the whole word out loud. Eventually, this will become automatic and children can read words that they know fluently.)</a:t>
            </a:r>
          </a:p>
          <a:p>
            <a:pPr marL="171450" indent="-171450">
              <a:buFont typeface="Arial" charset="0"/>
              <a:buChar char="•"/>
            </a:pPr>
            <a:r>
              <a:rPr lang="en-US" i="1" baseline="0" dirty="0"/>
              <a:t>We will always communicate with you if we feel that your child is not blending accurately enough yet and needs additional support.</a:t>
            </a:r>
            <a:endParaRPr lang="en-US" i="1" dirty="0"/>
          </a:p>
          <a:p>
            <a:pPr marL="171450" indent="-171450">
              <a:buFont typeface="Arial" charset="0"/>
              <a:buChar char="•"/>
            </a:pPr>
            <a:endParaRPr lang="en-US" i="1" dirty="0"/>
          </a:p>
        </p:txBody>
      </p:sp>
      <p:sp>
        <p:nvSpPr>
          <p:cNvPr id="4" name="Slide Number Placeholder 3"/>
          <p:cNvSpPr>
            <a:spLocks noGrp="1"/>
          </p:cNvSpPr>
          <p:nvPr>
            <p:ph type="sldNum" sz="quarter" idx="5"/>
          </p:nvPr>
        </p:nvSpPr>
        <p:spPr/>
        <p:txBody>
          <a:bodyPr/>
          <a:lstStyle/>
          <a:p>
            <a:fld id="{39E9A058-28B3-4A9F-8EA4-53ECE3A90E3B}" type="slidenum">
              <a:rPr lang="en-GB" smtClean="0"/>
              <a:t>10</a:t>
            </a:fld>
            <a:endParaRPr lang="en-GB"/>
          </a:p>
        </p:txBody>
      </p:sp>
    </p:spTree>
    <p:extLst>
      <p:ext uri="{BB962C8B-B14F-4D97-AF65-F5344CB8AC3E}">
        <p14:creationId xmlns:p14="http://schemas.microsoft.com/office/powerpoint/2010/main" val="883764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r>
              <a:rPr lang="en-US" i="1" dirty="0">
                <a:latin typeface="Calibri"/>
                <a:cs typeface="Calibri"/>
              </a:rPr>
              <a:t>Kelly</a:t>
            </a:r>
          </a:p>
          <a:p>
            <a:pPr marL="171450" indent="-171450">
              <a:buFont typeface="Arial"/>
              <a:buChar char="•"/>
            </a:pPr>
            <a:r>
              <a:rPr lang="en-US" i="1" dirty="0">
                <a:latin typeface="Calibri"/>
                <a:cs typeface="Calibri"/>
              </a:rPr>
              <a:t>As well as the ‘learning to read’ book that your child will bring home they will also bring home a book for sharing with you. </a:t>
            </a:r>
          </a:p>
          <a:p>
            <a:pPr marL="171450" indent="-171450">
              <a:buFont typeface="Arial"/>
              <a:buChar char="•"/>
            </a:pPr>
            <a:r>
              <a:rPr lang="en-US" i="1" dirty="0">
                <a:latin typeface="Calibri"/>
                <a:cs typeface="Calibri"/>
              </a:rPr>
              <a:t>This book is SO important. This is how we are going to give them the WILL to read. </a:t>
            </a:r>
            <a:endParaRPr lang="en-US" dirty="0">
              <a:cs typeface="Calibri"/>
            </a:endParaRPr>
          </a:p>
          <a:p>
            <a:pPr marL="171450" indent="-171450">
              <a:buFont typeface="Arial"/>
              <a:buChar char="•"/>
            </a:pPr>
            <a:r>
              <a:rPr lang="en-US" i="1" dirty="0">
                <a:latin typeface="Calibri"/>
                <a:cs typeface="Calibri"/>
              </a:rPr>
              <a:t>Please read with your child as often as you can – at least once a day if possible.</a:t>
            </a:r>
            <a:endParaRPr lang="en-US" dirty="0">
              <a:cs typeface="Calibri"/>
            </a:endParaRPr>
          </a:p>
          <a:p>
            <a:pPr marL="171450" indent="-171450">
              <a:buFont typeface="Arial" charset="0"/>
              <a:buChar char="•"/>
            </a:pPr>
            <a:endParaRPr lang="en-US" i="1" dirty="0"/>
          </a:p>
        </p:txBody>
      </p:sp>
      <p:sp>
        <p:nvSpPr>
          <p:cNvPr id="4" name="Slide Number Placeholder 3"/>
          <p:cNvSpPr>
            <a:spLocks noGrp="1"/>
          </p:cNvSpPr>
          <p:nvPr>
            <p:ph type="sldNum" sz="quarter" idx="5"/>
          </p:nvPr>
        </p:nvSpPr>
        <p:spPr/>
        <p:txBody>
          <a:bodyPr/>
          <a:lstStyle/>
          <a:p>
            <a:fld id="{39E9A058-28B3-4A9F-8EA4-53ECE3A90E3B}" type="slidenum">
              <a:rPr lang="en-GB" smtClean="0"/>
              <a:t>11</a:t>
            </a:fld>
            <a:endParaRPr lang="en-GB"/>
          </a:p>
        </p:txBody>
      </p:sp>
    </p:spTree>
    <p:extLst>
      <p:ext uri="{BB962C8B-B14F-4D97-AF65-F5344CB8AC3E}">
        <p14:creationId xmlns:p14="http://schemas.microsoft.com/office/powerpoint/2010/main" val="1167078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r>
              <a:rPr lang="en-GB" i="1" dirty="0">
                <a:latin typeface="Calibri"/>
                <a:cs typeface="Calibri"/>
              </a:rPr>
              <a:t>Kelly</a:t>
            </a:r>
          </a:p>
          <a:p>
            <a:pPr marL="171450" indent="-171450">
              <a:buFont typeface="Arial"/>
              <a:buChar char="•"/>
            </a:pPr>
            <a:r>
              <a:rPr lang="en-GB" i="1" dirty="0">
                <a:latin typeface="Calibri"/>
                <a:cs typeface="Calibri"/>
              </a:rPr>
              <a:t>As already mentioned, your child will bring home their phonics book, matched to their reading ability, which they will have already read in school.</a:t>
            </a:r>
            <a:endParaRPr lang="en-GB" i="1" dirty="0">
              <a:cs typeface="Calibri"/>
            </a:endParaRPr>
          </a:p>
          <a:p>
            <a:pPr marL="171450" indent="-171450">
              <a:buFont typeface="Arial"/>
              <a:buChar char="•"/>
            </a:pPr>
            <a:r>
              <a:rPr lang="en-GB" i="1" dirty="0">
                <a:latin typeface="Calibri"/>
                <a:cs typeface="Calibri"/>
              </a:rPr>
              <a:t>The purpose of this book is to practise their fluency.</a:t>
            </a:r>
          </a:p>
          <a:p>
            <a:pPr marL="171450" indent="-171450">
              <a:buFont typeface="Arial"/>
              <a:buChar char="•"/>
            </a:pPr>
            <a:r>
              <a:rPr lang="en-US" i="1" dirty="0">
                <a:latin typeface="Calibri"/>
                <a:cs typeface="Calibri"/>
              </a:rPr>
              <a:t>Children shouldn’t find reading</a:t>
            </a:r>
            <a:r>
              <a:rPr lang="en-US" i="1" baseline="0" dirty="0">
                <a:latin typeface="Calibri"/>
                <a:cs typeface="Calibri"/>
              </a:rPr>
              <a:t> their phonics book hard! We want them to bring a book home that they can read mostly fluently.</a:t>
            </a:r>
          </a:p>
          <a:p>
            <a:pPr marL="171450" indent="-171450">
              <a:buFont typeface="Arial"/>
              <a:buChar char="•"/>
            </a:pPr>
            <a:r>
              <a:rPr lang="en-US" i="1" dirty="0">
                <a:latin typeface="Calibri"/>
                <a:cs typeface="Calibri"/>
              </a:rPr>
              <a:t>If your child is finding a word hard to read, encourage them to sound and blend.</a:t>
            </a:r>
          </a:p>
          <a:p>
            <a:pPr marL="171450" indent="-171450">
              <a:buFont typeface="Arial"/>
              <a:buChar char="•"/>
            </a:pPr>
            <a:r>
              <a:rPr lang="en-US" i="1" dirty="0">
                <a:latin typeface="Calibri"/>
                <a:cs typeface="Calibri"/>
              </a:rPr>
              <a:t>Communication with us is key. Where necessary, we will always inform you of their progress and please let us know if you have any queries.</a:t>
            </a:r>
            <a:endParaRPr lang="en-US" i="1" dirty="0">
              <a:cs typeface="Calibri"/>
            </a:endParaRPr>
          </a:p>
          <a:p>
            <a:pPr marL="0" indent="0">
              <a:buFont typeface="Arial" charset="0"/>
              <a:buNone/>
            </a:pPr>
            <a:endParaRPr lang="en-US" i="1" dirty="0"/>
          </a:p>
        </p:txBody>
      </p:sp>
      <p:sp>
        <p:nvSpPr>
          <p:cNvPr id="4" name="Slide Number Placeholder 3"/>
          <p:cNvSpPr>
            <a:spLocks noGrp="1"/>
          </p:cNvSpPr>
          <p:nvPr>
            <p:ph type="sldNum" sz="quarter" idx="5"/>
          </p:nvPr>
        </p:nvSpPr>
        <p:spPr/>
        <p:txBody>
          <a:bodyPr/>
          <a:lstStyle/>
          <a:p>
            <a:fld id="{39E9A058-28B3-4A9F-8EA4-53ECE3A90E3B}" type="slidenum">
              <a:rPr lang="en-GB" smtClean="0"/>
              <a:t>12</a:t>
            </a:fld>
            <a:endParaRPr lang="en-GB"/>
          </a:p>
        </p:txBody>
      </p:sp>
    </p:spTree>
    <p:extLst>
      <p:ext uri="{BB962C8B-B14F-4D97-AF65-F5344CB8AC3E}">
        <p14:creationId xmlns:p14="http://schemas.microsoft.com/office/powerpoint/2010/main" val="3797089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i="1" dirty="0">
                <a:latin typeface="Calibri"/>
                <a:cs typeface="Calibri"/>
              </a:rPr>
              <a:t>Reading to your child daily can open a variety of doors to your child's education, imagination</a:t>
            </a:r>
            <a:r>
              <a:rPr lang="en-GB" i="1" baseline="0" dirty="0">
                <a:latin typeface="Calibri"/>
                <a:cs typeface="Calibri"/>
              </a:rPr>
              <a:t> and</a:t>
            </a:r>
            <a:r>
              <a:rPr lang="en-GB" i="1" dirty="0">
                <a:latin typeface="Calibri"/>
                <a:cs typeface="Calibri"/>
              </a:rPr>
              <a:t> well-being.</a:t>
            </a:r>
          </a:p>
          <a:p>
            <a:pPr marL="171450" indent="-171450">
              <a:buFont typeface="Arial"/>
              <a:buChar char="•"/>
            </a:pPr>
            <a:r>
              <a:rPr lang="en-GB" i="0" dirty="0">
                <a:latin typeface="Calibri"/>
                <a:cs typeface="Calibri"/>
              </a:rPr>
              <a:t>Read the slide.</a:t>
            </a:r>
            <a:endParaRPr lang="en-GB" i="0" dirty="0"/>
          </a:p>
          <a:p>
            <a:pPr marL="171450" indent="-171450">
              <a:buFont typeface="Arial"/>
              <a:buChar char="•"/>
            </a:pPr>
            <a:r>
              <a:rPr lang="en-GB" i="1" dirty="0">
                <a:latin typeface="Calibri"/>
                <a:cs typeface="Calibri"/>
              </a:rPr>
              <a:t>As a school, we also prioritise reading to the children daily to encourage the love of reading.</a:t>
            </a:r>
          </a:p>
          <a:p>
            <a:pPr marL="0" indent="0">
              <a:buFont typeface="Arial" charset="0"/>
              <a:buNone/>
            </a:pPr>
            <a:endParaRPr lang="en-US" i="1" dirty="0"/>
          </a:p>
        </p:txBody>
      </p:sp>
      <p:sp>
        <p:nvSpPr>
          <p:cNvPr id="4" name="Slide Number Placeholder 3"/>
          <p:cNvSpPr>
            <a:spLocks noGrp="1"/>
          </p:cNvSpPr>
          <p:nvPr>
            <p:ph type="sldNum" sz="quarter" idx="5"/>
          </p:nvPr>
        </p:nvSpPr>
        <p:spPr/>
        <p:txBody>
          <a:bodyPr/>
          <a:lstStyle/>
          <a:p>
            <a:fld id="{39E9A058-28B3-4A9F-8EA4-53ECE3A90E3B}" type="slidenum">
              <a:rPr lang="en-GB" smtClean="0"/>
              <a:t>13</a:t>
            </a:fld>
            <a:endParaRPr lang="en-GB"/>
          </a:p>
        </p:txBody>
      </p:sp>
    </p:spTree>
    <p:extLst>
      <p:ext uri="{BB962C8B-B14F-4D97-AF65-F5344CB8AC3E}">
        <p14:creationId xmlns:p14="http://schemas.microsoft.com/office/powerpoint/2010/main" val="14794905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r>
              <a:rPr lang="en-US" i="1" dirty="0">
                <a:latin typeface="Calibri"/>
                <a:cs typeface="Calibri"/>
              </a:rPr>
              <a:t>Heather</a:t>
            </a:r>
          </a:p>
          <a:p>
            <a:pPr marL="171450" indent="-171450">
              <a:buFont typeface="Arial"/>
              <a:buChar char="•"/>
            </a:pPr>
            <a:r>
              <a:rPr lang="en-US" i="1" dirty="0">
                <a:latin typeface="Calibri"/>
                <a:cs typeface="Calibri"/>
              </a:rPr>
              <a:t>It is really important that you pronounce the sounds correctly at home if you are supporting your child. </a:t>
            </a:r>
          </a:p>
          <a:p>
            <a:pPr marL="171450" indent="-171450">
              <a:buFont typeface="Arial"/>
              <a:buChar char="•"/>
            </a:pPr>
            <a:r>
              <a:rPr lang="en-US" i="1" dirty="0">
                <a:latin typeface="Calibri"/>
                <a:cs typeface="Calibri"/>
              </a:rPr>
              <a:t>These videos are on the website for you to refer to and if you are unsure, please ask your child’s teacher.</a:t>
            </a:r>
            <a:endParaRPr lang="en-US" dirty="0">
              <a:cs typeface="Calibri"/>
            </a:endParaRPr>
          </a:p>
          <a:p>
            <a:pPr marL="171450" indent="-171450">
              <a:buFont typeface="Arial"/>
              <a:buChar char="•"/>
            </a:pPr>
            <a:r>
              <a:rPr lang="en-US" i="0" dirty="0">
                <a:latin typeface="Calibri"/>
                <a:cs typeface="Calibri"/>
              </a:rPr>
              <a:t>Show the parents where to access the videos on the website and play them.</a:t>
            </a:r>
            <a:r>
              <a:rPr lang="en-US" i="0" baseline="0" dirty="0">
                <a:latin typeface="Calibri"/>
                <a:cs typeface="Calibri"/>
              </a:rPr>
              <a:t> </a:t>
            </a:r>
            <a:r>
              <a:rPr lang="en-US" i="0" dirty="0">
                <a:latin typeface="Calibri"/>
                <a:cs typeface="Calibri"/>
                <a:hlinkClick r:id="rId3"/>
              </a:rPr>
              <a:t>https://www.littlewandlelettersandsounds.org.uk/resources/for-parents/</a:t>
            </a:r>
            <a:r>
              <a:rPr lang="en-US" i="0" dirty="0">
                <a:latin typeface="Calibri"/>
                <a:cs typeface="Calibri"/>
              </a:rPr>
              <a:t> </a:t>
            </a:r>
          </a:p>
          <a:p>
            <a:pPr marL="171450" marR="0" lvl="0" indent="-171450" algn="l" defTabSz="914400" rtl="0" eaLnBrk="0" fontAlgn="base" latinLnBrk="0" hangingPunct="0">
              <a:lnSpc>
                <a:spcPct val="100000"/>
              </a:lnSpc>
              <a:spcBef>
                <a:spcPct val="0"/>
              </a:spcBef>
              <a:spcAft>
                <a:spcPct val="0"/>
              </a:spcAft>
              <a:buClrTx/>
              <a:buSzTx/>
              <a:buFont typeface="Arial"/>
              <a:buChar char="•"/>
              <a:tabLst/>
              <a:defRPr/>
            </a:pPr>
            <a:r>
              <a:rPr lang="en-US" i="0" dirty="0">
                <a:latin typeface="Calibri"/>
                <a:cs typeface="Calibri"/>
              </a:rPr>
              <a:t>Tell the parents that ‘Little </a:t>
            </a:r>
            <a:r>
              <a:rPr lang="en-US" i="0" dirty="0" err="1">
                <a:latin typeface="Calibri"/>
                <a:cs typeface="Calibri"/>
              </a:rPr>
              <a:t>Wandle</a:t>
            </a:r>
            <a:r>
              <a:rPr lang="en-US" i="0" dirty="0">
                <a:latin typeface="Calibri"/>
                <a:cs typeface="Calibri"/>
              </a:rPr>
              <a:t> at Home’ phonics flashcards are available from HarperCollins: </a:t>
            </a:r>
            <a:r>
              <a:rPr lang="en-GB" dirty="0">
                <a:solidFill>
                  <a:srgbClr val="3F3F3F"/>
                </a:solidFill>
                <a:effectLst/>
                <a:latin typeface="Helvetica" pitchFamily="2" charset="0"/>
              </a:rPr>
              <a:t>https://collins.co.uk/pages/little-wandle-at-home</a:t>
            </a:r>
          </a:p>
          <a:p>
            <a:pPr marL="0" indent="0">
              <a:buFont typeface="Arial" charset="0"/>
              <a:buNone/>
            </a:pPr>
            <a:endParaRPr lang="en-US" i="1" dirty="0"/>
          </a:p>
        </p:txBody>
      </p:sp>
      <p:sp>
        <p:nvSpPr>
          <p:cNvPr id="4" name="Slide Number Placeholder 3"/>
          <p:cNvSpPr>
            <a:spLocks noGrp="1"/>
          </p:cNvSpPr>
          <p:nvPr>
            <p:ph type="sldNum" sz="quarter" idx="5"/>
          </p:nvPr>
        </p:nvSpPr>
        <p:spPr/>
        <p:txBody>
          <a:bodyPr/>
          <a:lstStyle/>
          <a:p>
            <a:fld id="{39E9A058-28B3-4A9F-8EA4-53ECE3A90E3B}" type="slidenum">
              <a:rPr lang="en-GB" smtClean="0"/>
              <a:t>14</a:t>
            </a:fld>
            <a:endParaRPr lang="en-GB"/>
          </a:p>
        </p:txBody>
      </p:sp>
    </p:spTree>
    <p:extLst>
      <p:ext uri="{BB962C8B-B14F-4D97-AF65-F5344CB8AC3E}">
        <p14:creationId xmlns:p14="http://schemas.microsoft.com/office/powerpoint/2010/main" val="6223201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Kelly</a:t>
            </a:r>
          </a:p>
        </p:txBody>
      </p:sp>
      <p:sp>
        <p:nvSpPr>
          <p:cNvPr id="4" name="Slide Number Placeholder 3"/>
          <p:cNvSpPr>
            <a:spLocks noGrp="1"/>
          </p:cNvSpPr>
          <p:nvPr>
            <p:ph type="sldNum" sz="quarter" idx="5"/>
          </p:nvPr>
        </p:nvSpPr>
        <p:spPr/>
        <p:txBody>
          <a:bodyPr/>
          <a:lstStyle/>
          <a:p>
            <a:fld id="{39E9A058-28B3-4A9F-8EA4-53ECE3A90E3B}" type="slidenum">
              <a:rPr lang="en-GB" smtClean="0"/>
              <a:t>15</a:t>
            </a:fld>
            <a:endParaRPr lang="en-GB"/>
          </a:p>
        </p:txBody>
      </p:sp>
    </p:spTree>
    <p:extLst>
      <p:ext uri="{BB962C8B-B14F-4D97-AF65-F5344CB8AC3E}">
        <p14:creationId xmlns:p14="http://schemas.microsoft.com/office/powerpoint/2010/main" val="2250728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Kelly</a:t>
            </a:r>
          </a:p>
        </p:txBody>
      </p:sp>
      <p:sp>
        <p:nvSpPr>
          <p:cNvPr id="4" name="Slide Number Placeholder 3"/>
          <p:cNvSpPr>
            <a:spLocks noGrp="1"/>
          </p:cNvSpPr>
          <p:nvPr>
            <p:ph type="sldNum" sz="quarter" idx="5"/>
          </p:nvPr>
        </p:nvSpPr>
        <p:spPr/>
        <p:txBody>
          <a:bodyPr/>
          <a:lstStyle/>
          <a:p>
            <a:fld id="{39E9A058-28B3-4A9F-8EA4-53ECE3A90E3B}" type="slidenum">
              <a:rPr lang="en-GB" smtClean="0"/>
              <a:t>16</a:t>
            </a:fld>
            <a:endParaRPr lang="en-GB"/>
          </a:p>
        </p:txBody>
      </p:sp>
    </p:spTree>
    <p:extLst>
      <p:ext uri="{BB962C8B-B14F-4D97-AF65-F5344CB8AC3E}">
        <p14:creationId xmlns:p14="http://schemas.microsoft.com/office/powerpoint/2010/main" val="11529744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5"/>
          </p:nvPr>
        </p:nvSpPr>
        <p:spPr/>
        <p:txBody>
          <a:bodyPr/>
          <a:lstStyle/>
          <a:p>
            <a:fld id="{39E9A058-28B3-4A9F-8EA4-53ECE3A90E3B}" type="slidenum">
              <a:rPr lang="en-GB" smtClean="0"/>
              <a:t>17</a:t>
            </a:fld>
            <a:endParaRPr lang="en-GB"/>
          </a:p>
        </p:txBody>
      </p:sp>
    </p:spTree>
    <p:extLst>
      <p:ext uri="{BB962C8B-B14F-4D97-AF65-F5344CB8AC3E}">
        <p14:creationId xmlns:p14="http://schemas.microsoft.com/office/powerpoint/2010/main" val="1664988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pPr marL="0" indent="0">
              <a:buFont typeface="Arial"/>
              <a:buNone/>
            </a:pPr>
            <a:r>
              <a:rPr lang="en-GB" b="1" dirty="0" err="1">
                <a:latin typeface="Calibri"/>
                <a:cs typeface="Calibri"/>
              </a:rPr>
              <a:t>lide</a:t>
            </a:r>
            <a:r>
              <a:rPr lang="en-GB" b="1" dirty="0">
                <a:latin typeface="Calibri"/>
                <a:cs typeface="Calibri"/>
              </a:rPr>
              <a:t> purpose:</a:t>
            </a:r>
          </a:p>
          <a:p>
            <a:pPr marL="171450" indent="-171450">
              <a:buFont typeface="Arial" panose="020B0604020202020204" pitchFamily="34" charset="0"/>
              <a:buChar char="•"/>
            </a:pPr>
            <a:r>
              <a:rPr lang="en-GB" b="0" dirty="0"/>
              <a:t>Key takeaway</a:t>
            </a:r>
            <a:r>
              <a:rPr lang="en-GB" b="0" baseline="0" dirty="0"/>
              <a:t>/</a:t>
            </a:r>
            <a:r>
              <a:rPr lang="en-GB" b="0" dirty="0">
                <a:latin typeface="Calibri"/>
                <a:cs typeface="Calibri"/>
              </a:rPr>
              <a:t>f</a:t>
            </a:r>
            <a:r>
              <a:rPr lang="en-GB" dirty="0">
                <a:latin typeface="Calibri"/>
                <a:cs typeface="Calibri"/>
              </a:rPr>
              <a:t>inal message</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GB" i="0" dirty="0"/>
              <a:t>Read the quote.</a:t>
            </a:r>
            <a:endParaRPr lang="en-US" i="0" dirty="0"/>
          </a:p>
          <a:p>
            <a:pPr marL="171450" indent="-171450">
              <a:buFont typeface="Arial"/>
              <a:buChar char="•"/>
            </a:pPr>
            <a:r>
              <a:rPr lang="en-US" i="1" dirty="0">
                <a:latin typeface="Calibri"/>
                <a:cs typeface="Calibri"/>
              </a:rPr>
              <a:t>Working together will ensure that your children become skilled readers.</a:t>
            </a:r>
            <a:endParaRPr lang="en-US" dirty="0"/>
          </a:p>
        </p:txBody>
      </p:sp>
    </p:spTree>
    <p:extLst>
      <p:ext uri="{BB962C8B-B14F-4D97-AF65-F5344CB8AC3E}">
        <p14:creationId xmlns:p14="http://schemas.microsoft.com/office/powerpoint/2010/main" val="3246531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5"/>
          </p:nvPr>
        </p:nvSpPr>
        <p:spPr/>
        <p:txBody>
          <a:bodyPr/>
          <a:lstStyle/>
          <a:p>
            <a:fld id="{39E9A058-28B3-4A9F-8EA4-53ECE3A90E3B}" type="slidenum">
              <a:rPr lang="en-GB" smtClean="0"/>
              <a:t>19</a:t>
            </a:fld>
            <a:endParaRPr lang="en-GB"/>
          </a:p>
        </p:txBody>
      </p:sp>
    </p:spTree>
    <p:extLst>
      <p:ext uri="{BB962C8B-B14F-4D97-AF65-F5344CB8AC3E}">
        <p14:creationId xmlns:p14="http://schemas.microsoft.com/office/powerpoint/2010/main" val="13255373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5"/>
          </p:nvPr>
        </p:nvSpPr>
        <p:spPr/>
        <p:txBody>
          <a:bodyPr/>
          <a:lstStyle/>
          <a:p>
            <a:fld id="{39E9A058-28B3-4A9F-8EA4-53ECE3A90E3B}" type="slidenum">
              <a:rPr lang="en-GB" smtClean="0"/>
              <a:t>20</a:t>
            </a:fld>
            <a:endParaRPr lang="en-GB"/>
          </a:p>
        </p:txBody>
      </p:sp>
    </p:spTree>
    <p:extLst>
      <p:ext uri="{BB962C8B-B14F-4D97-AF65-F5344CB8AC3E}">
        <p14:creationId xmlns:p14="http://schemas.microsoft.com/office/powerpoint/2010/main" val="1556317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5" name="AutoShape 2">
            <a:extLst>
              <a:ext uri="{FF2B5EF4-FFF2-40B4-BE49-F238E27FC236}">
                <a16:creationId xmlns:a16="http://schemas.microsoft.com/office/drawing/2014/main" id="{74EFAD69-6E2A-732E-59C7-1A76F6393DB7}"/>
              </a:ext>
            </a:extLst>
          </p:cNvPr>
          <p:cNvSpPr/>
          <p:nvPr userDrawn="1"/>
        </p:nvSpPr>
        <p:spPr>
          <a:xfrm>
            <a:off x="548640" y="702945"/>
            <a:ext cx="8656320" cy="0"/>
          </a:xfrm>
          <a:prstGeom prst="line">
            <a:avLst/>
          </a:prstGeom>
          <a:ln w="38100" cap="flat">
            <a:solidFill>
              <a:srgbClr val="008037"/>
            </a:solidFill>
            <a:prstDash val="solid"/>
            <a:headEnd type="none" w="sm" len="sm"/>
            <a:tailEnd type="none" w="sm" len="sm"/>
          </a:ln>
        </p:spPr>
        <p:txBody>
          <a:bodyPr/>
          <a:lstStyle/>
          <a:p>
            <a:endParaRPr lang="en-US"/>
          </a:p>
        </p:txBody>
      </p:sp>
      <p:grpSp>
        <p:nvGrpSpPr>
          <p:cNvPr id="6" name="Group 3">
            <a:extLst>
              <a:ext uri="{FF2B5EF4-FFF2-40B4-BE49-F238E27FC236}">
                <a16:creationId xmlns:a16="http://schemas.microsoft.com/office/drawing/2014/main" id="{A808F545-07FA-19A1-584C-8D0F4C64CA45}"/>
              </a:ext>
            </a:extLst>
          </p:cNvPr>
          <p:cNvGrpSpPr/>
          <p:nvPr userDrawn="1"/>
        </p:nvGrpSpPr>
        <p:grpSpPr>
          <a:xfrm>
            <a:off x="457200" y="24740"/>
            <a:ext cx="2056747" cy="731520"/>
            <a:chOff x="0" y="0"/>
            <a:chExt cx="2340359" cy="1228131"/>
          </a:xfrm>
        </p:grpSpPr>
        <p:sp>
          <p:nvSpPr>
            <p:cNvPr id="7" name="Freeform 4">
              <a:extLst>
                <a:ext uri="{FF2B5EF4-FFF2-40B4-BE49-F238E27FC236}">
                  <a16:creationId xmlns:a16="http://schemas.microsoft.com/office/drawing/2014/main" id="{BCF738BD-8EE1-15C1-ADEA-63E7599BCD2F}"/>
                </a:ext>
              </a:extLst>
            </p:cNvPr>
            <p:cNvSpPr/>
            <p:nvPr/>
          </p:nvSpPr>
          <p:spPr>
            <a:xfrm>
              <a:off x="0" y="0"/>
              <a:ext cx="2340359" cy="1228131"/>
            </a:xfrm>
            <a:custGeom>
              <a:avLst/>
              <a:gdLst/>
              <a:ahLst/>
              <a:cxnLst/>
              <a:rect l="l" t="t" r="r" b="b"/>
              <a:pathLst>
                <a:path w="2340359" h="1228131">
                  <a:moveTo>
                    <a:pt x="2215899" y="1228131"/>
                  </a:moveTo>
                  <a:lnTo>
                    <a:pt x="124460" y="1228131"/>
                  </a:lnTo>
                  <a:cubicBezTo>
                    <a:pt x="55880" y="1228131"/>
                    <a:pt x="0" y="1172251"/>
                    <a:pt x="0" y="1103671"/>
                  </a:cubicBezTo>
                  <a:lnTo>
                    <a:pt x="0" y="124460"/>
                  </a:lnTo>
                  <a:cubicBezTo>
                    <a:pt x="0" y="55880"/>
                    <a:pt x="55880" y="0"/>
                    <a:pt x="124460" y="0"/>
                  </a:cubicBezTo>
                  <a:lnTo>
                    <a:pt x="2215899" y="0"/>
                  </a:lnTo>
                  <a:cubicBezTo>
                    <a:pt x="2284479" y="0"/>
                    <a:pt x="2340359" y="55880"/>
                    <a:pt x="2340359" y="124460"/>
                  </a:cubicBezTo>
                  <a:lnTo>
                    <a:pt x="2340359" y="1103671"/>
                  </a:lnTo>
                  <a:cubicBezTo>
                    <a:pt x="2340359" y="1172251"/>
                    <a:pt x="2284479" y="1228131"/>
                    <a:pt x="2215899" y="1228131"/>
                  </a:cubicBezTo>
                  <a:close/>
                </a:path>
              </a:pathLst>
            </a:custGeom>
            <a:solidFill>
              <a:srgbClr val="008037"/>
            </a:solidFill>
          </p:spPr>
          <p:txBody>
            <a:bodyPr/>
            <a:lstStyle/>
            <a:p>
              <a:endParaRPr lang="en-US"/>
            </a:p>
          </p:txBody>
        </p:sp>
      </p:grpSp>
      <p:sp>
        <p:nvSpPr>
          <p:cNvPr id="11" name="AutoShape 2">
            <a:extLst>
              <a:ext uri="{FF2B5EF4-FFF2-40B4-BE49-F238E27FC236}">
                <a16:creationId xmlns:a16="http://schemas.microsoft.com/office/drawing/2014/main" id="{F534B384-E1C4-BA3C-144D-FAAE72454595}"/>
              </a:ext>
            </a:extLst>
          </p:cNvPr>
          <p:cNvSpPr/>
          <p:nvPr userDrawn="1"/>
        </p:nvSpPr>
        <p:spPr>
          <a:xfrm>
            <a:off x="548640" y="731520"/>
            <a:ext cx="8656320" cy="0"/>
          </a:xfrm>
          <a:prstGeom prst="line">
            <a:avLst/>
          </a:prstGeom>
          <a:ln w="38100" cap="flat">
            <a:solidFill>
              <a:srgbClr val="008037"/>
            </a:solidFill>
            <a:prstDash val="solid"/>
            <a:headEnd type="none" w="sm" len="sm"/>
            <a:tailEnd type="none" w="sm" len="sm"/>
          </a:ln>
        </p:spPr>
        <p:txBody>
          <a:bodyPr/>
          <a:lstStyle/>
          <a:p>
            <a:endParaRPr lang="en-US"/>
          </a:p>
        </p:txBody>
      </p:sp>
    </p:spTree>
  </p:cSld>
  <p:clrMapOvr>
    <a:masterClrMapping/>
  </p:clrMapOvr>
  <p:extLst>
    <p:ext uri="{DCECCB84-F9BA-43D5-87BE-67443E8EF086}">
      <p15:sldGuideLst xmlns:p15="http://schemas.microsoft.com/office/powerpoint/2012/main">
        <p15:guide id="1" orient="horz" pos="2304">
          <p15:clr>
            <a:srgbClr val="FBAE40"/>
          </p15:clr>
        </p15:guide>
        <p15:guide id="2" pos="307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190403" y="2812706"/>
            <a:ext cx="7372796" cy="3379575"/>
          </a:xfrm>
          <a:prstGeom prst="rect">
            <a:avLst/>
          </a:prstGeom>
        </p:spPr>
        <p:txBody>
          <a:bodyPr anchor="ctr" anchorCtr="0"/>
          <a:lstStyle>
            <a:lvl1pPr marL="0" indent="0" algn="ctr">
              <a:lnSpc>
                <a:spcPct val="120000"/>
              </a:lnSpc>
              <a:buNone/>
              <a:defRPr sz="2080" b="1">
                <a:solidFill>
                  <a:schemeClr val="bg1"/>
                </a:solidFill>
              </a:defRPr>
            </a:lvl1pPr>
            <a:lvl2pPr marL="365760" indent="0" algn="ctr">
              <a:buNone/>
              <a:defRPr sz="1760" b="1"/>
            </a:lvl2pPr>
            <a:lvl3pPr marL="731520" indent="0" algn="ctr">
              <a:buNone/>
              <a:defRPr sz="1760" b="1"/>
            </a:lvl3pPr>
            <a:lvl4pPr marL="1097280" indent="0" algn="ctr">
              <a:buNone/>
              <a:defRPr sz="1760" b="1"/>
            </a:lvl4pPr>
            <a:lvl5pPr marL="1463040" indent="0" algn="ctr">
              <a:buNone/>
              <a:defRPr sz="176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383501" y="2044621"/>
            <a:ext cx="633670" cy="621531"/>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8678823" y="6192282"/>
            <a:ext cx="633670" cy="621531"/>
          </a:xfrm>
          <a:prstGeom prst="rect">
            <a:avLst/>
          </a:prstGeom>
        </p:spPr>
      </p:pic>
    </p:spTree>
    <p:extLst>
      <p:ext uri="{BB962C8B-B14F-4D97-AF65-F5344CB8AC3E}">
        <p14:creationId xmlns:p14="http://schemas.microsoft.com/office/powerpoint/2010/main" val="398964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littlewandle.org.uk/resources/for-parents/"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8.tiff"/><Relationship Id="rId4" Type="http://schemas.openxmlformats.org/officeDocument/2006/relationships/image" Target="../media/image17.tiff"/></Relationships>
</file>

<file path=ppt/slides/_rels/slide9.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tiff"/><Relationship Id="rId4" Type="http://schemas.openxmlformats.org/officeDocument/2006/relationships/image" Target="../media/image20.tiff"/></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png"/><Relationship Id="rId7" Type="http://schemas.openxmlformats.org/officeDocument/2006/relationships/image" Target="../media/image28.tif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7.tiff"/><Relationship Id="rId5" Type="http://schemas.openxmlformats.org/officeDocument/2006/relationships/image" Target="../media/image26.emf"/><Relationship Id="rId4" Type="http://schemas.openxmlformats.org/officeDocument/2006/relationships/image" Target="../media/image25.emf"/></Relationships>
</file>

<file path=ppt/slides/_rels/slide12.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7.tiff"/></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sv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sv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025471" y="2913876"/>
            <a:ext cx="1728129" cy="3468871"/>
          </a:xfrm>
          <a:custGeom>
            <a:avLst/>
            <a:gdLst/>
            <a:ahLst/>
            <a:cxnLst/>
            <a:rect l="l" t="t" r="r" b="b"/>
            <a:pathLst>
              <a:path w="1728129" h="3468871">
                <a:moveTo>
                  <a:pt x="0" y="0"/>
                </a:moveTo>
                <a:lnTo>
                  <a:pt x="1728129" y="0"/>
                </a:lnTo>
                <a:lnTo>
                  <a:pt x="1728129" y="3468871"/>
                </a:lnTo>
                <a:lnTo>
                  <a:pt x="0" y="346887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3" name="Group 3"/>
          <p:cNvGrpSpPr/>
          <p:nvPr/>
        </p:nvGrpSpPr>
        <p:grpSpPr>
          <a:xfrm>
            <a:off x="6347603" y="0"/>
            <a:ext cx="3079360" cy="7336223"/>
            <a:chOff x="0" y="0"/>
            <a:chExt cx="1520672" cy="3622826"/>
          </a:xfrm>
        </p:grpSpPr>
        <p:sp>
          <p:nvSpPr>
            <p:cNvPr id="4" name="Freeform 4"/>
            <p:cNvSpPr/>
            <p:nvPr/>
          </p:nvSpPr>
          <p:spPr>
            <a:xfrm>
              <a:off x="0" y="0"/>
              <a:ext cx="1520672" cy="3622826"/>
            </a:xfrm>
            <a:custGeom>
              <a:avLst/>
              <a:gdLst/>
              <a:ahLst/>
              <a:cxnLst/>
              <a:rect l="l" t="t" r="r" b="b"/>
              <a:pathLst>
                <a:path w="1520672" h="3622826">
                  <a:moveTo>
                    <a:pt x="0" y="0"/>
                  </a:moveTo>
                  <a:lnTo>
                    <a:pt x="1520672" y="0"/>
                  </a:lnTo>
                  <a:lnTo>
                    <a:pt x="1520672" y="3622826"/>
                  </a:lnTo>
                  <a:lnTo>
                    <a:pt x="0" y="3622826"/>
                  </a:lnTo>
                  <a:close/>
                </a:path>
              </a:pathLst>
            </a:custGeom>
            <a:solidFill>
              <a:srgbClr val="FAB540"/>
            </a:solidFill>
          </p:spPr>
        </p:sp>
        <p:sp>
          <p:nvSpPr>
            <p:cNvPr id="5" name="TextBox 5"/>
            <p:cNvSpPr txBox="1"/>
            <p:nvPr/>
          </p:nvSpPr>
          <p:spPr>
            <a:xfrm>
              <a:off x="0" y="-19050"/>
              <a:ext cx="1520672" cy="3641876"/>
            </a:xfrm>
            <a:prstGeom prst="rect">
              <a:avLst/>
            </a:prstGeom>
          </p:spPr>
          <p:txBody>
            <a:bodyPr lIns="27093" tIns="27093" rIns="27093" bIns="27093" rtlCol="0" anchor="ctr"/>
            <a:lstStyle/>
            <a:p>
              <a:pPr algn="ctr">
                <a:lnSpc>
                  <a:spcPts val="1525"/>
                </a:lnSpc>
              </a:pPr>
              <a:endParaRPr/>
            </a:p>
          </p:txBody>
        </p:sp>
      </p:grpSp>
      <p:grpSp>
        <p:nvGrpSpPr>
          <p:cNvPr id="6" name="Group 6"/>
          <p:cNvGrpSpPr/>
          <p:nvPr/>
        </p:nvGrpSpPr>
        <p:grpSpPr>
          <a:xfrm>
            <a:off x="6827100" y="0"/>
            <a:ext cx="2926500" cy="7336223"/>
            <a:chOff x="0" y="0"/>
            <a:chExt cx="1445185" cy="3622826"/>
          </a:xfrm>
        </p:grpSpPr>
        <p:sp>
          <p:nvSpPr>
            <p:cNvPr id="7" name="Freeform 7"/>
            <p:cNvSpPr/>
            <p:nvPr/>
          </p:nvSpPr>
          <p:spPr>
            <a:xfrm>
              <a:off x="0" y="0"/>
              <a:ext cx="1445185" cy="3622826"/>
            </a:xfrm>
            <a:custGeom>
              <a:avLst/>
              <a:gdLst/>
              <a:ahLst/>
              <a:cxnLst/>
              <a:rect l="l" t="t" r="r" b="b"/>
              <a:pathLst>
                <a:path w="1445185" h="3622826">
                  <a:moveTo>
                    <a:pt x="0" y="0"/>
                  </a:moveTo>
                  <a:lnTo>
                    <a:pt x="1445185" y="0"/>
                  </a:lnTo>
                  <a:lnTo>
                    <a:pt x="1445185" y="3622826"/>
                  </a:lnTo>
                  <a:lnTo>
                    <a:pt x="0" y="3622826"/>
                  </a:lnTo>
                  <a:close/>
                </a:path>
              </a:pathLst>
            </a:custGeom>
            <a:solidFill>
              <a:srgbClr val="008037"/>
            </a:solidFill>
          </p:spPr>
        </p:sp>
        <p:sp>
          <p:nvSpPr>
            <p:cNvPr id="8" name="TextBox 8"/>
            <p:cNvSpPr txBox="1"/>
            <p:nvPr/>
          </p:nvSpPr>
          <p:spPr>
            <a:xfrm>
              <a:off x="0" y="-19050"/>
              <a:ext cx="1445185" cy="3641876"/>
            </a:xfrm>
            <a:prstGeom prst="rect">
              <a:avLst/>
            </a:prstGeom>
          </p:spPr>
          <p:txBody>
            <a:bodyPr lIns="27093" tIns="27093" rIns="27093" bIns="27093" rtlCol="0" anchor="ctr"/>
            <a:lstStyle/>
            <a:p>
              <a:pPr algn="ctr">
                <a:lnSpc>
                  <a:spcPts val="1525"/>
                </a:lnSpc>
              </a:pPr>
              <a:endParaRPr/>
            </a:p>
          </p:txBody>
        </p:sp>
      </p:grpSp>
      <p:grpSp>
        <p:nvGrpSpPr>
          <p:cNvPr id="9" name="Group 9"/>
          <p:cNvGrpSpPr/>
          <p:nvPr/>
        </p:nvGrpSpPr>
        <p:grpSpPr>
          <a:xfrm>
            <a:off x="4555166" y="949578"/>
            <a:ext cx="5437067" cy="5437067"/>
            <a:chOff x="0" y="0"/>
            <a:chExt cx="7249423" cy="7249423"/>
          </a:xfrm>
        </p:grpSpPr>
        <p:sp>
          <p:nvSpPr>
            <p:cNvPr id="10" name="Freeform 10"/>
            <p:cNvSpPr/>
            <p:nvPr/>
          </p:nvSpPr>
          <p:spPr>
            <a:xfrm>
              <a:off x="0" y="0"/>
              <a:ext cx="7249423" cy="7249423"/>
            </a:xfrm>
            <a:custGeom>
              <a:avLst/>
              <a:gdLst/>
              <a:ahLst/>
              <a:cxnLst/>
              <a:rect l="l" t="t" r="r" b="b"/>
              <a:pathLst>
                <a:path w="7249423" h="7249423">
                  <a:moveTo>
                    <a:pt x="0" y="0"/>
                  </a:moveTo>
                  <a:lnTo>
                    <a:pt x="7249423" y="0"/>
                  </a:lnTo>
                  <a:lnTo>
                    <a:pt x="7249423" y="7249423"/>
                  </a:lnTo>
                  <a:lnTo>
                    <a:pt x="0" y="7249423"/>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sp>
        <p:grpSp>
          <p:nvGrpSpPr>
            <p:cNvPr id="11" name="Group 11"/>
            <p:cNvGrpSpPr/>
            <p:nvPr/>
          </p:nvGrpSpPr>
          <p:grpSpPr>
            <a:xfrm>
              <a:off x="614175" y="594602"/>
              <a:ext cx="6059992" cy="6059968"/>
              <a:chOff x="0" y="0"/>
              <a:chExt cx="6350000" cy="6349975"/>
            </a:xfrm>
          </p:grpSpPr>
          <p:sp>
            <p:nvSpPr>
              <p:cNvPr id="12" name="Freeform 12"/>
              <p:cNvSpPr/>
              <p:nvPr/>
            </p:nvSpPr>
            <p:spPr>
              <a:xfrm>
                <a:off x="0" y="0"/>
                <a:ext cx="6350000" cy="6349975"/>
              </a:xfrm>
              <a:custGeom>
                <a:avLst/>
                <a:gdLst/>
                <a:ahLst/>
                <a:cxnLst/>
                <a:rect l="l" t="t" r="r" b="b"/>
                <a:pathLst>
                  <a:path w="6350000" h="6349975">
                    <a:moveTo>
                      <a:pt x="6350000" y="3175025"/>
                    </a:moveTo>
                    <a:cubicBezTo>
                      <a:pt x="6350000" y="4928451"/>
                      <a:pt x="4928476" y="6349975"/>
                      <a:pt x="3175000" y="6349975"/>
                    </a:cubicBezTo>
                    <a:cubicBezTo>
                      <a:pt x="1421498" y="6349975"/>
                      <a:pt x="0" y="4928451"/>
                      <a:pt x="0" y="3175025"/>
                    </a:cubicBezTo>
                    <a:cubicBezTo>
                      <a:pt x="0" y="1421511"/>
                      <a:pt x="1421498" y="0"/>
                      <a:pt x="3175000" y="0"/>
                    </a:cubicBezTo>
                    <a:cubicBezTo>
                      <a:pt x="4928502" y="0"/>
                      <a:pt x="6350000" y="1421511"/>
                      <a:pt x="6350000" y="3175025"/>
                    </a:cubicBezTo>
                    <a:close/>
                  </a:path>
                </a:pathLst>
              </a:custGeom>
              <a:blipFill>
                <a:blip r:embed="rId7"/>
                <a:stretch>
                  <a:fillRect l="-25046" r="-25046"/>
                </a:stretch>
              </a:blipFill>
              <a:ln cap="sq">
                <a:noFill/>
                <a:prstDash val="solid"/>
                <a:miter/>
              </a:ln>
            </p:spPr>
          </p:sp>
        </p:grpSp>
      </p:grpSp>
      <p:grpSp>
        <p:nvGrpSpPr>
          <p:cNvPr id="13" name="Group 13"/>
          <p:cNvGrpSpPr/>
          <p:nvPr/>
        </p:nvGrpSpPr>
        <p:grpSpPr>
          <a:xfrm>
            <a:off x="556428" y="2657154"/>
            <a:ext cx="50225" cy="3335438"/>
            <a:chOff x="0" y="0"/>
            <a:chExt cx="24802" cy="1647130"/>
          </a:xfrm>
        </p:grpSpPr>
        <p:sp>
          <p:nvSpPr>
            <p:cNvPr id="14" name="Freeform 14"/>
            <p:cNvSpPr/>
            <p:nvPr/>
          </p:nvSpPr>
          <p:spPr>
            <a:xfrm>
              <a:off x="0" y="0"/>
              <a:ext cx="24802" cy="1647130"/>
            </a:xfrm>
            <a:custGeom>
              <a:avLst/>
              <a:gdLst/>
              <a:ahLst/>
              <a:cxnLst/>
              <a:rect l="l" t="t" r="r" b="b"/>
              <a:pathLst>
                <a:path w="24802" h="1647130">
                  <a:moveTo>
                    <a:pt x="0" y="0"/>
                  </a:moveTo>
                  <a:lnTo>
                    <a:pt x="24802" y="0"/>
                  </a:lnTo>
                  <a:lnTo>
                    <a:pt x="24802" y="1647130"/>
                  </a:lnTo>
                  <a:lnTo>
                    <a:pt x="0" y="1647130"/>
                  </a:lnTo>
                  <a:close/>
                </a:path>
              </a:pathLst>
            </a:custGeom>
            <a:solidFill>
              <a:srgbClr val="123D33"/>
            </a:solidFill>
            <a:ln cap="sq">
              <a:noFill/>
              <a:prstDash val="solid"/>
              <a:miter/>
            </a:ln>
          </p:spPr>
        </p:sp>
        <p:sp>
          <p:nvSpPr>
            <p:cNvPr id="15" name="TextBox 15"/>
            <p:cNvSpPr txBox="1"/>
            <p:nvPr/>
          </p:nvSpPr>
          <p:spPr>
            <a:xfrm>
              <a:off x="0" y="-19050"/>
              <a:ext cx="24802" cy="1666180"/>
            </a:xfrm>
            <a:prstGeom prst="rect">
              <a:avLst/>
            </a:prstGeom>
          </p:spPr>
          <p:txBody>
            <a:bodyPr lIns="27093" tIns="27093" rIns="27093" bIns="27093" rtlCol="0" anchor="ctr"/>
            <a:lstStyle/>
            <a:p>
              <a:pPr marL="0" lvl="0" indent="0" algn="ctr">
                <a:lnSpc>
                  <a:spcPts val="1525"/>
                </a:lnSpc>
                <a:spcBef>
                  <a:spcPct val="0"/>
                </a:spcBef>
              </a:pPr>
              <a:endParaRPr/>
            </a:p>
          </p:txBody>
        </p:sp>
      </p:grpSp>
      <p:sp>
        <p:nvSpPr>
          <p:cNvPr id="16" name="Freeform 16"/>
          <p:cNvSpPr/>
          <p:nvPr/>
        </p:nvSpPr>
        <p:spPr>
          <a:xfrm>
            <a:off x="580692" y="1361493"/>
            <a:ext cx="999383" cy="1175744"/>
          </a:xfrm>
          <a:custGeom>
            <a:avLst/>
            <a:gdLst/>
            <a:ahLst/>
            <a:cxnLst/>
            <a:rect l="l" t="t" r="r" b="b"/>
            <a:pathLst>
              <a:path w="999383" h="1175744">
                <a:moveTo>
                  <a:pt x="0" y="0"/>
                </a:moveTo>
                <a:lnTo>
                  <a:pt x="999383" y="0"/>
                </a:lnTo>
                <a:lnTo>
                  <a:pt x="999383" y="1175745"/>
                </a:lnTo>
                <a:lnTo>
                  <a:pt x="0" y="1175745"/>
                </a:lnTo>
                <a:lnTo>
                  <a:pt x="0" y="0"/>
                </a:lnTo>
                <a:close/>
              </a:path>
            </a:pathLst>
          </a:custGeom>
          <a:blipFill>
            <a:blip r:embed="rId8"/>
            <a:stretch>
              <a:fillRect/>
            </a:stretch>
          </a:blipFill>
        </p:spPr>
      </p:sp>
      <p:sp>
        <p:nvSpPr>
          <p:cNvPr id="17" name="TextBox 17"/>
          <p:cNvSpPr txBox="1"/>
          <p:nvPr/>
        </p:nvSpPr>
        <p:spPr>
          <a:xfrm>
            <a:off x="740011" y="2986057"/>
            <a:ext cx="4423321" cy="962693"/>
          </a:xfrm>
          <a:prstGeom prst="rect">
            <a:avLst/>
          </a:prstGeom>
        </p:spPr>
        <p:txBody>
          <a:bodyPr lIns="0" tIns="0" rIns="0" bIns="0" rtlCol="0" anchor="t">
            <a:spAutoFit/>
          </a:bodyPr>
          <a:lstStyle/>
          <a:p>
            <a:pPr algn="l">
              <a:lnSpc>
                <a:spcPts val="7838"/>
              </a:lnSpc>
            </a:pPr>
            <a:r>
              <a:rPr lang="en-US" sz="5598" b="1" spc="-111">
                <a:solidFill>
                  <a:srgbClr val="008037"/>
                </a:solidFill>
                <a:latin typeface="Open Sauce Heavy"/>
                <a:ea typeface="Open Sauce Heavy"/>
                <a:cs typeface="Open Sauce Heavy"/>
                <a:sym typeface="Open Sauce Heavy"/>
              </a:rPr>
              <a:t>Year R</a:t>
            </a:r>
          </a:p>
        </p:txBody>
      </p:sp>
      <p:sp>
        <p:nvSpPr>
          <p:cNvPr id="18" name="TextBox 18"/>
          <p:cNvSpPr txBox="1"/>
          <p:nvPr/>
        </p:nvSpPr>
        <p:spPr>
          <a:xfrm>
            <a:off x="731520" y="5208109"/>
            <a:ext cx="4855743" cy="269135"/>
          </a:xfrm>
          <a:prstGeom prst="rect">
            <a:avLst/>
          </a:prstGeom>
        </p:spPr>
        <p:txBody>
          <a:bodyPr lIns="0" tIns="0" rIns="0" bIns="0" rtlCol="0" anchor="t">
            <a:spAutoFit/>
          </a:bodyPr>
          <a:lstStyle/>
          <a:p>
            <a:pPr algn="l">
              <a:lnSpc>
                <a:spcPts val="2237"/>
              </a:lnSpc>
            </a:pPr>
            <a:r>
              <a:rPr lang="en-US" sz="1609" i="1" spc="128" dirty="0">
                <a:solidFill>
                  <a:srgbClr val="191919"/>
                </a:solidFill>
                <a:latin typeface="Open Sans Italics"/>
                <a:ea typeface="Open Sans Italics"/>
                <a:cs typeface="Open Sans Italics"/>
                <a:sym typeface="Open Sans Italics"/>
              </a:rPr>
              <a:t>To try is to achieve, to achieve is to grow</a:t>
            </a:r>
          </a:p>
        </p:txBody>
      </p:sp>
      <p:sp>
        <p:nvSpPr>
          <p:cNvPr id="19" name="TextBox 19"/>
          <p:cNvSpPr txBox="1"/>
          <p:nvPr/>
        </p:nvSpPr>
        <p:spPr>
          <a:xfrm>
            <a:off x="740011" y="3714333"/>
            <a:ext cx="4423321" cy="962693"/>
          </a:xfrm>
          <a:prstGeom prst="rect">
            <a:avLst/>
          </a:prstGeom>
        </p:spPr>
        <p:txBody>
          <a:bodyPr lIns="0" tIns="0" rIns="0" bIns="0" rtlCol="0" anchor="t">
            <a:spAutoFit/>
          </a:bodyPr>
          <a:lstStyle/>
          <a:p>
            <a:pPr algn="l">
              <a:lnSpc>
                <a:spcPts val="7838"/>
              </a:lnSpc>
            </a:pPr>
            <a:r>
              <a:rPr lang="en-US" sz="5598" b="1" spc="-111">
                <a:solidFill>
                  <a:srgbClr val="FAB540"/>
                </a:solidFill>
                <a:latin typeface="Open Sauce Heavy"/>
                <a:ea typeface="Open Sauce Heavy"/>
                <a:cs typeface="Open Sauce Heavy"/>
                <a:sym typeface="Open Sauce Heavy"/>
              </a:rPr>
              <a:t>Phonics</a:t>
            </a:r>
          </a:p>
        </p:txBody>
      </p:sp>
      <p:sp>
        <p:nvSpPr>
          <p:cNvPr id="20" name="TextBox 20"/>
          <p:cNvSpPr txBox="1"/>
          <p:nvPr/>
        </p:nvSpPr>
        <p:spPr>
          <a:xfrm>
            <a:off x="740011" y="2590479"/>
            <a:ext cx="4423321" cy="580118"/>
          </a:xfrm>
          <a:prstGeom prst="rect">
            <a:avLst/>
          </a:prstGeom>
        </p:spPr>
        <p:txBody>
          <a:bodyPr lIns="0" tIns="0" rIns="0" bIns="0" rtlCol="0" anchor="t">
            <a:spAutoFit/>
          </a:bodyPr>
          <a:lstStyle/>
          <a:p>
            <a:pPr algn="l">
              <a:lnSpc>
                <a:spcPts val="4739"/>
              </a:lnSpc>
            </a:pPr>
            <a:r>
              <a:rPr lang="en-US" sz="3385" b="1" spc="-67">
                <a:solidFill>
                  <a:srgbClr val="040506"/>
                </a:solidFill>
                <a:latin typeface="Open Sauce Heavy"/>
                <a:ea typeface="Open Sauce Heavy"/>
                <a:cs typeface="Open Sauce Heavy"/>
                <a:sym typeface="Open Sauce Heavy"/>
              </a:rPr>
              <a:t>Welcome to</a:t>
            </a:r>
          </a:p>
        </p:txBody>
      </p:sp>
      <p:sp>
        <p:nvSpPr>
          <p:cNvPr id="21" name="TextBox 21"/>
          <p:cNvSpPr txBox="1"/>
          <p:nvPr/>
        </p:nvSpPr>
        <p:spPr>
          <a:xfrm>
            <a:off x="731520" y="4581636"/>
            <a:ext cx="4332259" cy="503664"/>
          </a:xfrm>
          <a:prstGeom prst="rect">
            <a:avLst/>
          </a:prstGeom>
        </p:spPr>
        <p:txBody>
          <a:bodyPr lIns="0" tIns="0" rIns="0" bIns="0" rtlCol="0" anchor="t">
            <a:spAutoFit/>
          </a:bodyPr>
          <a:lstStyle/>
          <a:p>
            <a:pPr algn="l">
              <a:lnSpc>
                <a:spcPts val="4319"/>
              </a:lnSpc>
            </a:pPr>
            <a:r>
              <a:rPr lang="en-US" sz="3085" b="1" spc="-61" dirty="0">
                <a:solidFill>
                  <a:srgbClr val="040506"/>
                </a:solidFill>
                <a:latin typeface="Open Sauce Heavy"/>
                <a:ea typeface="Open Sauce Heavy"/>
                <a:cs typeface="Open Sauce Heavy"/>
                <a:sym typeface="Open Sauce Heavy"/>
              </a:rPr>
              <a:t>Meeting for Parents</a:t>
            </a:r>
          </a:p>
        </p:txBody>
      </p:sp>
      <p:sp>
        <p:nvSpPr>
          <p:cNvPr id="22" name="TextBox 22"/>
          <p:cNvSpPr txBox="1"/>
          <p:nvPr/>
        </p:nvSpPr>
        <p:spPr>
          <a:xfrm>
            <a:off x="731520" y="5553444"/>
            <a:ext cx="4332259" cy="421719"/>
          </a:xfrm>
          <a:prstGeom prst="rect">
            <a:avLst/>
          </a:prstGeom>
        </p:spPr>
        <p:txBody>
          <a:bodyPr lIns="0" tIns="0" rIns="0" bIns="0" rtlCol="0" anchor="t">
            <a:spAutoFit/>
          </a:bodyPr>
          <a:lstStyle/>
          <a:p>
            <a:pPr algn="l">
              <a:lnSpc>
                <a:spcPts val="3620"/>
              </a:lnSpc>
            </a:pPr>
            <a:r>
              <a:rPr lang="en-US" sz="2585" b="1" spc="-51" dirty="0">
                <a:solidFill>
                  <a:srgbClr val="008037"/>
                </a:solidFill>
                <a:latin typeface="Open Sauce Heavy"/>
                <a:ea typeface="Open Sauce Heavy"/>
                <a:cs typeface="Open Sauce Heavy"/>
                <a:sym typeface="Open Sauce Heavy"/>
              </a:rPr>
              <a:t>Autumn</a:t>
            </a:r>
            <a:r>
              <a:rPr lang="en-US" sz="2585" b="1" spc="-51" dirty="0">
                <a:solidFill>
                  <a:srgbClr val="040506"/>
                </a:solidFill>
                <a:latin typeface="Open Sauce Heavy"/>
                <a:ea typeface="Open Sauce Heavy"/>
                <a:cs typeface="Open Sauce Heavy"/>
                <a:sym typeface="Open Sauce Heavy"/>
              </a:rPr>
              <a:t> 2026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sp>
        <p:nvSpPr>
          <p:cNvPr id="8" name="TextBox 8"/>
          <p:cNvSpPr txBox="1"/>
          <p:nvPr/>
        </p:nvSpPr>
        <p:spPr>
          <a:xfrm>
            <a:off x="371311" y="821202"/>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Phonics</a:t>
            </a:r>
            <a:r>
              <a:rPr lang="en-US" sz="4399" b="1" dirty="0">
                <a:solidFill>
                  <a:srgbClr val="008000"/>
                </a:solidFill>
                <a:latin typeface="Poppins Bold"/>
                <a:ea typeface="Poppins Bold"/>
                <a:cs typeface="Poppins Bold"/>
                <a:sym typeface="Poppins Bold"/>
              </a:rPr>
              <a:t> at </a:t>
            </a:r>
            <a:r>
              <a:rPr lang="en-US" sz="4399" b="1" dirty="0">
                <a:solidFill>
                  <a:srgbClr val="FAB540"/>
                </a:solidFill>
                <a:latin typeface="Poppins Bold"/>
                <a:ea typeface="Poppins Bold"/>
                <a:cs typeface="Poppins Bold"/>
                <a:sym typeface="Poppins Bold"/>
              </a:rPr>
              <a:t>Fleet Infants</a:t>
            </a:r>
            <a:endParaRPr lang="en-US" sz="4399" b="1" dirty="0">
              <a:solidFill>
                <a:srgbClr val="008037"/>
              </a:solidFill>
              <a:latin typeface="Poppins Bold"/>
              <a:ea typeface="Poppins Bold"/>
              <a:cs typeface="Poppins Bold"/>
              <a:sym typeface="Poppins Bold"/>
            </a:endParaRPr>
          </a:p>
        </p:txBody>
      </p:sp>
      <p:pic>
        <p:nvPicPr>
          <p:cNvPr id="1026" name="Picture 2" descr="About us | Letters and Sounds">
            <a:extLst>
              <a:ext uri="{FF2B5EF4-FFF2-40B4-BE49-F238E27FC236}">
                <a16:creationId xmlns:a16="http://schemas.microsoft.com/office/drawing/2014/main" id="{141CD29C-F627-4A66-B2A5-79F7BEDFFE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2291" y="882404"/>
            <a:ext cx="1159998" cy="1159998"/>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6">
            <a:extLst>
              <a:ext uri="{FF2B5EF4-FFF2-40B4-BE49-F238E27FC236}">
                <a16:creationId xmlns:a16="http://schemas.microsoft.com/office/drawing/2014/main" id="{0992881D-DF96-4EB7-B239-226575A9C995}"/>
              </a:ext>
            </a:extLst>
          </p:cNvPr>
          <p:cNvGrpSpPr/>
          <p:nvPr/>
        </p:nvGrpSpPr>
        <p:grpSpPr>
          <a:xfrm>
            <a:off x="371311" y="1559192"/>
            <a:ext cx="7477289" cy="1521094"/>
            <a:chOff x="0" y="-28575"/>
            <a:chExt cx="3303394" cy="756001"/>
          </a:xfrm>
        </p:grpSpPr>
        <p:sp>
          <p:nvSpPr>
            <p:cNvPr id="26" name="Freeform 7">
              <a:extLst>
                <a:ext uri="{FF2B5EF4-FFF2-40B4-BE49-F238E27FC236}">
                  <a16:creationId xmlns:a16="http://schemas.microsoft.com/office/drawing/2014/main" id="{87E11016-6E5A-47C9-8E1D-62578886A5C1}"/>
                </a:ext>
              </a:extLst>
            </p:cNvPr>
            <p:cNvSpPr/>
            <p:nvPr/>
          </p:nvSpPr>
          <p:spPr>
            <a:xfrm>
              <a:off x="0" y="0"/>
              <a:ext cx="3303394" cy="727426"/>
            </a:xfrm>
            <a:custGeom>
              <a:avLst/>
              <a:gdLst/>
              <a:ahLst/>
              <a:cxnLst/>
              <a:rect l="l" t="t" r="r" b="b"/>
              <a:pathLst>
                <a:path w="3303394" h="727426">
                  <a:moveTo>
                    <a:pt x="31248" y="0"/>
                  </a:moveTo>
                  <a:lnTo>
                    <a:pt x="3272146" y="0"/>
                  </a:lnTo>
                  <a:cubicBezTo>
                    <a:pt x="3289404" y="0"/>
                    <a:pt x="3303394" y="13990"/>
                    <a:pt x="3303394" y="31248"/>
                  </a:cubicBezTo>
                  <a:lnTo>
                    <a:pt x="3303394" y="696178"/>
                  </a:lnTo>
                  <a:cubicBezTo>
                    <a:pt x="3303394" y="713436"/>
                    <a:pt x="3289404" y="727426"/>
                    <a:pt x="3272146" y="727426"/>
                  </a:cubicBezTo>
                  <a:lnTo>
                    <a:pt x="31248" y="727426"/>
                  </a:lnTo>
                  <a:cubicBezTo>
                    <a:pt x="13990" y="727426"/>
                    <a:pt x="0" y="713436"/>
                    <a:pt x="0" y="696178"/>
                  </a:cubicBezTo>
                  <a:lnTo>
                    <a:pt x="0" y="31248"/>
                  </a:lnTo>
                  <a:cubicBezTo>
                    <a:pt x="0" y="13990"/>
                    <a:pt x="13990" y="0"/>
                    <a:pt x="31248" y="0"/>
                  </a:cubicBezTo>
                  <a:close/>
                </a:path>
              </a:pathLst>
            </a:custGeom>
            <a:solidFill>
              <a:srgbClr val="000000">
                <a:alpha val="0"/>
              </a:srgbClr>
            </a:solidFill>
            <a:ln w="66675" cap="rnd">
              <a:solidFill>
                <a:srgbClr val="FAB540"/>
              </a:solidFill>
              <a:prstDash val="solid"/>
              <a:round/>
            </a:ln>
          </p:spPr>
          <p:txBody>
            <a:bodyPr/>
            <a:lstStyle/>
            <a:p>
              <a:r>
                <a:rPr lang="en-US" dirty="0">
                  <a:latin typeface="Poppins" panose="00000500000000000000" pitchFamily="2" charset="0"/>
                  <a:cs typeface="Poppins" panose="00000500000000000000" pitchFamily="2" charset="0"/>
                </a:rPr>
                <a:t>As many of you will know, Fleet Infants and adopted the Little </a:t>
              </a:r>
              <a:r>
                <a:rPr lang="en-US" dirty="0" err="1">
                  <a:latin typeface="Poppins" panose="00000500000000000000" pitchFamily="2" charset="0"/>
                  <a:cs typeface="Poppins" panose="00000500000000000000" pitchFamily="2" charset="0"/>
                </a:rPr>
                <a:t>Wandle</a:t>
              </a:r>
              <a:r>
                <a:rPr lang="en-US" dirty="0">
                  <a:latin typeface="Poppins" panose="00000500000000000000" pitchFamily="2" charset="0"/>
                  <a:cs typeface="Poppins" panose="00000500000000000000" pitchFamily="2" charset="0"/>
                </a:rPr>
                <a:t> </a:t>
              </a:r>
              <a:r>
                <a:rPr lang="en-US" dirty="0" err="1">
                  <a:latin typeface="Poppins" panose="00000500000000000000" pitchFamily="2" charset="0"/>
                  <a:cs typeface="Poppins" panose="00000500000000000000" pitchFamily="2" charset="0"/>
                </a:rPr>
                <a:t>programme</a:t>
              </a:r>
              <a:r>
                <a:rPr lang="en-US" dirty="0">
                  <a:latin typeface="Poppins" panose="00000500000000000000" pitchFamily="2" charset="0"/>
                  <a:cs typeface="Poppins" panose="00000500000000000000" pitchFamily="2" charset="0"/>
                </a:rPr>
                <a:t> for phonics and reading from this year. This is a DfE validated </a:t>
              </a:r>
              <a:r>
                <a:rPr lang="en-US" dirty="0" err="1">
                  <a:latin typeface="Poppins" panose="00000500000000000000" pitchFamily="2" charset="0"/>
                  <a:cs typeface="Poppins" panose="00000500000000000000" pitchFamily="2" charset="0"/>
                </a:rPr>
                <a:t>programme</a:t>
              </a:r>
              <a:r>
                <a:rPr lang="en-US" dirty="0">
                  <a:latin typeface="Poppins" panose="00000500000000000000" pitchFamily="2" charset="0"/>
                  <a:cs typeface="Poppins" panose="00000500000000000000" pitchFamily="2" charset="0"/>
                </a:rPr>
                <a:t> with a structured progression, proven to raise reading outcomes for children. It’s currently used by over 5,500 schools in the UK. </a:t>
              </a:r>
            </a:p>
          </p:txBody>
        </p:sp>
        <p:sp>
          <p:nvSpPr>
            <p:cNvPr id="27" name="TextBox 8">
              <a:extLst>
                <a:ext uri="{FF2B5EF4-FFF2-40B4-BE49-F238E27FC236}">
                  <a16:creationId xmlns:a16="http://schemas.microsoft.com/office/drawing/2014/main" id="{521F9C22-FCF6-427A-8833-AE19EEC33E23}"/>
                </a:ext>
              </a:extLst>
            </p:cNvPr>
            <p:cNvSpPr txBox="1"/>
            <p:nvPr/>
          </p:nvSpPr>
          <p:spPr>
            <a:xfrm>
              <a:off x="0" y="-28575"/>
              <a:ext cx="3303394" cy="756001"/>
            </a:xfrm>
            <a:prstGeom prst="rect">
              <a:avLst/>
            </a:prstGeom>
          </p:spPr>
          <p:txBody>
            <a:bodyPr lIns="50800" tIns="50800" rIns="50800" bIns="50800" rtlCol="0" anchor="ctr"/>
            <a:lstStyle/>
            <a:p>
              <a:pPr algn="ctr">
                <a:lnSpc>
                  <a:spcPts val="1418"/>
                </a:lnSpc>
              </a:pPr>
              <a:endParaRPr/>
            </a:p>
          </p:txBody>
        </p:sp>
      </p:grpSp>
      <p:sp>
        <p:nvSpPr>
          <p:cNvPr id="28" name="Rounded Rectangle 4">
            <a:extLst>
              <a:ext uri="{FF2B5EF4-FFF2-40B4-BE49-F238E27FC236}">
                <a16:creationId xmlns:a16="http://schemas.microsoft.com/office/drawing/2014/main" id="{F5802E75-F70F-4458-824E-6131239B8AAF}"/>
              </a:ext>
            </a:extLst>
          </p:cNvPr>
          <p:cNvSpPr/>
          <p:nvPr/>
        </p:nvSpPr>
        <p:spPr>
          <a:xfrm>
            <a:off x="353726" y="3336167"/>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Phoneme</a:t>
            </a:r>
          </a:p>
        </p:txBody>
      </p:sp>
      <p:sp>
        <p:nvSpPr>
          <p:cNvPr id="29" name="Rounded Rectangle 6">
            <a:extLst>
              <a:ext uri="{FF2B5EF4-FFF2-40B4-BE49-F238E27FC236}">
                <a16:creationId xmlns:a16="http://schemas.microsoft.com/office/drawing/2014/main" id="{9A23E748-8947-45E6-B0AA-F324C93C2E06}"/>
              </a:ext>
            </a:extLst>
          </p:cNvPr>
          <p:cNvSpPr/>
          <p:nvPr/>
        </p:nvSpPr>
        <p:spPr>
          <a:xfrm>
            <a:off x="353726" y="4346714"/>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Grapheme</a:t>
            </a:r>
          </a:p>
        </p:txBody>
      </p:sp>
      <p:sp>
        <p:nvSpPr>
          <p:cNvPr id="30" name="Rounded Rectangle 7">
            <a:extLst>
              <a:ext uri="{FF2B5EF4-FFF2-40B4-BE49-F238E27FC236}">
                <a16:creationId xmlns:a16="http://schemas.microsoft.com/office/drawing/2014/main" id="{A9805FC5-BF42-4832-8657-33E159303935}"/>
              </a:ext>
            </a:extLst>
          </p:cNvPr>
          <p:cNvSpPr/>
          <p:nvPr/>
        </p:nvSpPr>
        <p:spPr>
          <a:xfrm>
            <a:off x="4355123" y="3336167"/>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Blend</a:t>
            </a:r>
            <a:r>
              <a:rPr lang="en-US" sz="3000" b="1" dirty="0"/>
              <a:t> </a:t>
            </a:r>
          </a:p>
        </p:txBody>
      </p:sp>
      <p:sp>
        <p:nvSpPr>
          <p:cNvPr id="31" name="Rounded Rectangle 8">
            <a:extLst>
              <a:ext uri="{FF2B5EF4-FFF2-40B4-BE49-F238E27FC236}">
                <a16:creationId xmlns:a16="http://schemas.microsoft.com/office/drawing/2014/main" id="{4DD5196E-7E6D-4A3E-9A94-2DD632506B99}"/>
              </a:ext>
            </a:extLst>
          </p:cNvPr>
          <p:cNvSpPr/>
          <p:nvPr/>
        </p:nvSpPr>
        <p:spPr>
          <a:xfrm>
            <a:off x="353726" y="5336568"/>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Digraph</a:t>
            </a:r>
          </a:p>
        </p:txBody>
      </p:sp>
      <p:sp>
        <p:nvSpPr>
          <p:cNvPr id="32" name="Rounded Rectangle 9">
            <a:extLst>
              <a:ext uri="{FF2B5EF4-FFF2-40B4-BE49-F238E27FC236}">
                <a16:creationId xmlns:a16="http://schemas.microsoft.com/office/drawing/2014/main" id="{4ACB8EE5-A14E-484C-B8BB-7B1FB00E94BD}"/>
              </a:ext>
            </a:extLst>
          </p:cNvPr>
          <p:cNvSpPr/>
          <p:nvPr/>
        </p:nvSpPr>
        <p:spPr>
          <a:xfrm>
            <a:off x="4343400" y="4305901"/>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Segment</a:t>
            </a:r>
          </a:p>
        </p:txBody>
      </p:sp>
      <p:sp>
        <p:nvSpPr>
          <p:cNvPr id="33" name="Rounded Rectangle 10">
            <a:extLst>
              <a:ext uri="{FF2B5EF4-FFF2-40B4-BE49-F238E27FC236}">
                <a16:creationId xmlns:a16="http://schemas.microsoft.com/office/drawing/2014/main" id="{1CA6C1FE-CFE7-4338-8B65-5D76324DCFF4}"/>
              </a:ext>
            </a:extLst>
          </p:cNvPr>
          <p:cNvSpPr/>
          <p:nvPr/>
        </p:nvSpPr>
        <p:spPr>
          <a:xfrm>
            <a:off x="336141" y="6326422"/>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Trigraph</a:t>
            </a:r>
          </a:p>
        </p:txBody>
      </p:sp>
      <p:sp>
        <p:nvSpPr>
          <p:cNvPr id="34" name="Rounded Rectangle 11">
            <a:extLst>
              <a:ext uri="{FF2B5EF4-FFF2-40B4-BE49-F238E27FC236}">
                <a16:creationId xmlns:a16="http://schemas.microsoft.com/office/drawing/2014/main" id="{3D75A67E-2461-4FEA-BAEE-6BFC5CB9FEEE}"/>
              </a:ext>
            </a:extLst>
          </p:cNvPr>
          <p:cNvSpPr/>
          <p:nvPr/>
        </p:nvSpPr>
        <p:spPr>
          <a:xfrm>
            <a:off x="4343400" y="5275636"/>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Poppins" panose="00000500000000000000" pitchFamily="2" charset="0"/>
                <a:cs typeface="Poppins" panose="00000500000000000000" pitchFamily="2" charset="0"/>
              </a:rPr>
              <a:t>Adjacent consonant</a:t>
            </a:r>
          </a:p>
        </p:txBody>
      </p:sp>
      <p:sp>
        <p:nvSpPr>
          <p:cNvPr id="35" name="Rounded Rectangle 12">
            <a:extLst>
              <a:ext uri="{FF2B5EF4-FFF2-40B4-BE49-F238E27FC236}">
                <a16:creationId xmlns:a16="http://schemas.microsoft.com/office/drawing/2014/main" id="{5E21D16E-BD66-4C6F-ADB3-B273A63A146E}"/>
              </a:ext>
            </a:extLst>
          </p:cNvPr>
          <p:cNvSpPr/>
          <p:nvPr/>
        </p:nvSpPr>
        <p:spPr>
          <a:xfrm>
            <a:off x="4343400" y="6338075"/>
            <a:ext cx="35052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Split digraph</a:t>
            </a:r>
          </a:p>
        </p:txBody>
      </p:sp>
    </p:spTree>
    <p:extLst>
      <p:ext uri="{BB962C8B-B14F-4D97-AF65-F5344CB8AC3E}">
        <p14:creationId xmlns:p14="http://schemas.microsoft.com/office/powerpoint/2010/main" val="677152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67914" y="2311169"/>
            <a:ext cx="2513362" cy="1808387"/>
            <a:chOff x="0" y="0"/>
            <a:chExt cx="1032580" cy="742951"/>
          </a:xfrm>
        </p:grpSpPr>
        <p:sp>
          <p:nvSpPr>
            <p:cNvPr id="3" name="Freeform 3"/>
            <p:cNvSpPr/>
            <p:nvPr/>
          </p:nvSpPr>
          <p:spPr>
            <a:xfrm>
              <a:off x="0" y="0"/>
              <a:ext cx="1032580" cy="742951"/>
            </a:xfrm>
            <a:custGeom>
              <a:avLst/>
              <a:gdLst/>
              <a:ahLst/>
              <a:cxnLst/>
              <a:rect l="l" t="t" r="r" b="b"/>
              <a:pathLst>
                <a:path w="1032580" h="742951">
                  <a:moveTo>
                    <a:pt x="33883" y="0"/>
                  </a:moveTo>
                  <a:lnTo>
                    <a:pt x="998697" y="0"/>
                  </a:lnTo>
                  <a:cubicBezTo>
                    <a:pt x="1007683" y="0"/>
                    <a:pt x="1016302" y="3570"/>
                    <a:pt x="1022656" y="9924"/>
                  </a:cubicBezTo>
                  <a:cubicBezTo>
                    <a:pt x="1029011" y="16279"/>
                    <a:pt x="1032580" y="24897"/>
                    <a:pt x="1032580" y="33883"/>
                  </a:cubicBezTo>
                  <a:lnTo>
                    <a:pt x="1032580" y="709068"/>
                  </a:lnTo>
                  <a:cubicBezTo>
                    <a:pt x="1032580" y="718054"/>
                    <a:pt x="1029011" y="726672"/>
                    <a:pt x="1022656" y="733027"/>
                  </a:cubicBezTo>
                  <a:cubicBezTo>
                    <a:pt x="1016302" y="739381"/>
                    <a:pt x="1007683" y="742951"/>
                    <a:pt x="998697" y="742951"/>
                  </a:cubicBezTo>
                  <a:lnTo>
                    <a:pt x="33883" y="742951"/>
                  </a:lnTo>
                  <a:cubicBezTo>
                    <a:pt x="24897" y="742951"/>
                    <a:pt x="16279" y="739381"/>
                    <a:pt x="9924" y="733027"/>
                  </a:cubicBezTo>
                  <a:cubicBezTo>
                    <a:pt x="3570" y="726672"/>
                    <a:pt x="0" y="718054"/>
                    <a:pt x="0" y="709068"/>
                  </a:cubicBezTo>
                  <a:lnTo>
                    <a:pt x="0" y="33883"/>
                  </a:lnTo>
                  <a:cubicBezTo>
                    <a:pt x="0" y="24897"/>
                    <a:pt x="3570" y="16279"/>
                    <a:pt x="9924" y="9924"/>
                  </a:cubicBezTo>
                  <a:cubicBezTo>
                    <a:pt x="16279" y="3570"/>
                    <a:pt x="24897" y="0"/>
                    <a:pt x="33883" y="0"/>
                  </a:cubicBezTo>
                  <a:close/>
                </a:path>
              </a:pathLst>
            </a:custGeom>
            <a:solidFill>
              <a:srgbClr val="FAB540"/>
            </a:solidFill>
          </p:spPr>
        </p:sp>
        <p:sp>
          <p:nvSpPr>
            <p:cNvPr id="4" name="TextBox 4"/>
            <p:cNvSpPr txBox="1"/>
            <p:nvPr/>
          </p:nvSpPr>
          <p:spPr>
            <a:xfrm>
              <a:off x="0" y="-28575"/>
              <a:ext cx="1032580" cy="771526"/>
            </a:xfrm>
            <a:prstGeom prst="rect">
              <a:avLst/>
            </a:prstGeom>
          </p:spPr>
          <p:txBody>
            <a:bodyPr lIns="30332" tIns="30332" rIns="30332" bIns="30332" rtlCol="0" anchor="ctr"/>
            <a:lstStyle/>
            <a:p>
              <a:pPr algn="ctr">
                <a:lnSpc>
                  <a:spcPts val="1418"/>
                </a:lnSpc>
              </a:pPr>
              <a:endParaRPr/>
            </a:p>
          </p:txBody>
        </p:sp>
      </p:grpSp>
      <p:grpSp>
        <p:nvGrpSpPr>
          <p:cNvPr id="5" name="Group 5"/>
          <p:cNvGrpSpPr/>
          <p:nvPr/>
        </p:nvGrpSpPr>
        <p:grpSpPr>
          <a:xfrm>
            <a:off x="3567963" y="2311169"/>
            <a:ext cx="2581756" cy="1808387"/>
            <a:chOff x="0" y="0"/>
            <a:chExt cx="1060679" cy="742951"/>
          </a:xfrm>
        </p:grpSpPr>
        <p:sp>
          <p:nvSpPr>
            <p:cNvPr id="6" name="Freeform 6"/>
            <p:cNvSpPr/>
            <p:nvPr/>
          </p:nvSpPr>
          <p:spPr>
            <a:xfrm>
              <a:off x="0" y="0"/>
              <a:ext cx="1060679" cy="742951"/>
            </a:xfrm>
            <a:custGeom>
              <a:avLst/>
              <a:gdLst/>
              <a:ahLst/>
              <a:cxnLst/>
              <a:rect l="l" t="t" r="r" b="b"/>
              <a:pathLst>
                <a:path w="1060679" h="742951">
                  <a:moveTo>
                    <a:pt x="32986" y="0"/>
                  </a:moveTo>
                  <a:lnTo>
                    <a:pt x="1027693" y="0"/>
                  </a:lnTo>
                  <a:cubicBezTo>
                    <a:pt x="1036442" y="0"/>
                    <a:pt x="1044832" y="3475"/>
                    <a:pt x="1051018" y="9661"/>
                  </a:cubicBezTo>
                  <a:cubicBezTo>
                    <a:pt x="1057204" y="15847"/>
                    <a:pt x="1060679" y="24237"/>
                    <a:pt x="1060679" y="32986"/>
                  </a:cubicBezTo>
                  <a:lnTo>
                    <a:pt x="1060679" y="709965"/>
                  </a:lnTo>
                  <a:cubicBezTo>
                    <a:pt x="1060679" y="728183"/>
                    <a:pt x="1045911" y="742951"/>
                    <a:pt x="1027693" y="742951"/>
                  </a:cubicBezTo>
                  <a:lnTo>
                    <a:pt x="32986" y="742951"/>
                  </a:lnTo>
                  <a:cubicBezTo>
                    <a:pt x="14768" y="742951"/>
                    <a:pt x="0" y="728183"/>
                    <a:pt x="0" y="709965"/>
                  </a:cubicBezTo>
                  <a:lnTo>
                    <a:pt x="0" y="32986"/>
                  </a:lnTo>
                  <a:cubicBezTo>
                    <a:pt x="0" y="14768"/>
                    <a:pt x="14768" y="0"/>
                    <a:pt x="32986" y="0"/>
                  </a:cubicBezTo>
                  <a:close/>
                </a:path>
              </a:pathLst>
            </a:custGeom>
            <a:solidFill>
              <a:srgbClr val="008037"/>
            </a:solidFill>
          </p:spPr>
        </p:sp>
        <p:sp>
          <p:nvSpPr>
            <p:cNvPr id="7" name="TextBox 7"/>
            <p:cNvSpPr txBox="1"/>
            <p:nvPr/>
          </p:nvSpPr>
          <p:spPr>
            <a:xfrm>
              <a:off x="0" y="-28575"/>
              <a:ext cx="1060679" cy="771526"/>
            </a:xfrm>
            <a:prstGeom prst="rect">
              <a:avLst/>
            </a:prstGeom>
          </p:spPr>
          <p:txBody>
            <a:bodyPr lIns="30332" tIns="30332" rIns="30332" bIns="30332" rtlCol="0" anchor="ctr"/>
            <a:lstStyle/>
            <a:p>
              <a:pPr algn="ctr">
                <a:lnSpc>
                  <a:spcPts val="1567"/>
                </a:lnSpc>
              </a:pPr>
              <a:endParaRPr/>
            </a:p>
          </p:txBody>
        </p:sp>
      </p:grpSp>
      <p:grpSp>
        <p:nvGrpSpPr>
          <p:cNvPr id="8" name="Group 8"/>
          <p:cNvGrpSpPr/>
          <p:nvPr/>
        </p:nvGrpSpPr>
        <p:grpSpPr>
          <a:xfrm>
            <a:off x="6322728" y="2311169"/>
            <a:ext cx="2592313" cy="1808387"/>
            <a:chOff x="0" y="0"/>
            <a:chExt cx="1065016" cy="742951"/>
          </a:xfrm>
        </p:grpSpPr>
        <p:sp>
          <p:nvSpPr>
            <p:cNvPr id="9" name="Freeform 9"/>
            <p:cNvSpPr/>
            <p:nvPr/>
          </p:nvSpPr>
          <p:spPr>
            <a:xfrm>
              <a:off x="0" y="0"/>
              <a:ext cx="1065016" cy="742951"/>
            </a:xfrm>
            <a:custGeom>
              <a:avLst/>
              <a:gdLst/>
              <a:ahLst/>
              <a:cxnLst/>
              <a:rect l="l" t="t" r="r" b="b"/>
              <a:pathLst>
                <a:path w="1065016" h="742951">
                  <a:moveTo>
                    <a:pt x="32851" y="0"/>
                  </a:moveTo>
                  <a:lnTo>
                    <a:pt x="1032165" y="0"/>
                  </a:lnTo>
                  <a:cubicBezTo>
                    <a:pt x="1040877" y="0"/>
                    <a:pt x="1049233" y="3461"/>
                    <a:pt x="1055394" y="9622"/>
                  </a:cubicBezTo>
                  <a:cubicBezTo>
                    <a:pt x="1061555" y="15783"/>
                    <a:pt x="1065016" y="24139"/>
                    <a:pt x="1065016" y="32851"/>
                  </a:cubicBezTo>
                  <a:lnTo>
                    <a:pt x="1065016" y="710099"/>
                  </a:lnTo>
                  <a:cubicBezTo>
                    <a:pt x="1065016" y="718812"/>
                    <a:pt x="1061555" y="727168"/>
                    <a:pt x="1055394" y="733329"/>
                  </a:cubicBezTo>
                  <a:cubicBezTo>
                    <a:pt x="1049233" y="739490"/>
                    <a:pt x="1040877" y="742951"/>
                    <a:pt x="1032165" y="742951"/>
                  </a:cubicBezTo>
                  <a:lnTo>
                    <a:pt x="32851" y="742951"/>
                  </a:lnTo>
                  <a:cubicBezTo>
                    <a:pt x="24139" y="742951"/>
                    <a:pt x="15783" y="739490"/>
                    <a:pt x="9622" y="733329"/>
                  </a:cubicBezTo>
                  <a:cubicBezTo>
                    <a:pt x="3461" y="727168"/>
                    <a:pt x="0" y="718812"/>
                    <a:pt x="0" y="710099"/>
                  </a:cubicBezTo>
                  <a:lnTo>
                    <a:pt x="0" y="32851"/>
                  </a:lnTo>
                  <a:cubicBezTo>
                    <a:pt x="0" y="24139"/>
                    <a:pt x="3461" y="15783"/>
                    <a:pt x="9622" y="9622"/>
                  </a:cubicBezTo>
                  <a:cubicBezTo>
                    <a:pt x="15783" y="3461"/>
                    <a:pt x="24139" y="0"/>
                    <a:pt x="32851" y="0"/>
                  </a:cubicBezTo>
                  <a:close/>
                </a:path>
              </a:pathLst>
            </a:custGeom>
            <a:solidFill>
              <a:srgbClr val="FAB540"/>
            </a:solidFill>
          </p:spPr>
        </p:sp>
        <p:sp>
          <p:nvSpPr>
            <p:cNvPr id="10" name="TextBox 10"/>
            <p:cNvSpPr txBox="1"/>
            <p:nvPr/>
          </p:nvSpPr>
          <p:spPr>
            <a:xfrm>
              <a:off x="0" y="-28575"/>
              <a:ext cx="1065016" cy="771526"/>
            </a:xfrm>
            <a:prstGeom prst="rect">
              <a:avLst/>
            </a:prstGeom>
          </p:spPr>
          <p:txBody>
            <a:bodyPr lIns="30332" tIns="30332" rIns="30332" bIns="30332" rtlCol="0" anchor="ctr"/>
            <a:lstStyle/>
            <a:p>
              <a:pPr algn="ctr">
                <a:lnSpc>
                  <a:spcPts val="1418"/>
                </a:lnSpc>
              </a:pPr>
              <a:endParaRPr/>
            </a:p>
          </p:txBody>
        </p:sp>
      </p:grpSp>
      <p:grpSp>
        <p:nvGrpSpPr>
          <p:cNvPr id="33" name="Group 32">
            <a:extLst>
              <a:ext uri="{FF2B5EF4-FFF2-40B4-BE49-F238E27FC236}">
                <a16:creationId xmlns:a16="http://schemas.microsoft.com/office/drawing/2014/main" id="{139084C0-DFD6-4238-928E-49B45FF4915C}"/>
              </a:ext>
            </a:extLst>
          </p:cNvPr>
          <p:cNvGrpSpPr/>
          <p:nvPr/>
        </p:nvGrpSpPr>
        <p:grpSpPr>
          <a:xfrm>
            <a:off x="371311" y="0"/>
            <a:ext cx="8833649" cy="731520"/>
            <a:chOff x="371311" y="0"/>
            <a:chExt cx="8833649" cy="731520"/>
          </a:xfrm>
        </p:grpSpPr>
        <p:sp>
          <p:nvSpPr>
            <p:cNvPr id="11" name="AutoShape 11"/>
            <p:cNvSpPr/>
            <p:nvPr/>
          </p:nvSpPr>
          <p:spPr>
            <a:xfrm>
              <a:off x="548640" y="702945"/>
              <a:ext cx="8656320" cy="0"/>
            </a:xfrm>
            <a:prstGeom prst="line">
              <a:avLst/>
            </a:prstGeom>
            <a:ln w="38100" cap="flat">
              <a:solidFill>
                <a:srgbClr val="008037"/>
              </a:solidFill>
              <a:prstDash val="solid"/>
              <a:headEnd type="none" w="sm" len="sm"/>
              <a:tailEnd type="none" w="sm" len="sm"/>
            </a:ln>
          </p:spPr>
        </p:sp>
        <p:grpSp>
          <p:nvGrpSpPr>
            <p:cNvPr id="12" name="Group 12"/>
            <p:cNvGrpSpPr/>
            <p:nvPr/>
          </p:nvGrpSpPr>
          <p:grpSpPr>
            <a:xfrm>
              <a:off x="371311" y="0"/>
              <a:ext cx="2056747" cy="731520"/>
              <a:chOff x="0" y="0"/>
              <a:chExt cx="2340359" cy="1228131"/>
            </a:xfrm>
          </p:grpSpPr>
          <p:sp>
            <p:nvSpPr>
              <p:cNvPr id="13" name="Freeform 13"/>
              <p:cNvSpPr/>
              <p:nvPr/>
            </p:nvSpPr>
            <p:spPr>
              <a:xfrm>
                <a:off x="0" y="0"/>
                <a:ext cx="2340359" cy="1228131"/>
              </a:xfrm>
              <a:custGeom>
                <a:avLst/>
                <a:gdLst/>
                <a:ahLst/>
                <a:cxnLst/>
                <a:rect l="l" t="t" r="r" b="b"/>
                <a:pathLst>
                  <a:path w="2340359" h="1228131">
                    <a:moveTo>
                      <a:pt x="2215899" y="1228131"/>
                    </a:moveTo>
                    <a:lnTo>
                      <a:pt x="124460" y="1228131"/>
                    </a:lnTo>
                    <a:cubicBezTo>
                      <a:pt x="55880" y="1228131"/>
                      <a:pt x="0" y="1172251"/>
                      <a:pt x="0" y="1103671"/>
                    </a:cubicBezTo>
                    <a:lnTo>
                      <a:pt x="0" y="124460"/>
                    </a:lnTo>
                    <a:cubicBezTo>
                      <a:pt x="0" y="55880"/>
                      <a:pt x="55880" y="0"/>
                      <a:pt x="124460" y="0"/>
                    </a:cubicBezTo>
                    <a:lnTo>
                      <a:pt x="2215899" y="0"/>
                    </a:lnTo>
                    <a:cubicBezTo>
                      <a:pt x="2284479" y="0"/>
                      <a:pt x="2340359" y="55880"/>
                      <a:pt x="2340359" y="124460"/>
                    </a:cubicBezTo>
                    <a:lnTo>
                      <a:pt x="2340359" y="1103671"/>
                    </a:lnTo>
                    <a:cubicBezTo>
                      <a:pt x="2340359" y="1172251"/>
                      <a:pt x="2284479" y="1228131"/>
                      <a:pt x="2215899" y="1228131"/>
                    </a:cubicBezTo>
                    <a:close/>
                  </a:path>
                </a:pathLst>
              </a:custGeom>
              <a:solidFill>
                <a:srgbClr val="008037"/>
              </a:solidFill>
            </p:spPr>
          </p:sp>
        </p:grpSp>
      </p:grpSp>
      <p:sp>
        <p:nvSpPr>
          <p:cNvPr id="14" name="TextBox 14"/>
          <p:cNvSpPr txBox="1"/>
          <p:nvPr/>
        </p:nvSpPr>
        <p:spPr>
          <a:xfrm>
            <a:off x="1055297" y="2667850"/>
            <a:ext cx="2193946" cy="774901"/>
          </a:xfrm>
          <a:prstGeom prst="rect">
            <a:avLst/>
          </a:prstGeom>
        </p:spPr>
        <p:txBody>
          <a:bodyPr lIns="0" tIns="0" rIns="0" bIns="0" rtlCol="0" anchor="t">
            <a:spAutoFit/>
          </a:bodyPr>
          <a:lstStyle/>
          <a:p>
            <a:pPr algn="ctr">
              <a:lnSpc>
                <a:spcPts val="3108"/>
              </a:lnSpc>
            </a:pPr>
            <a:r>
              <a:rPr lang="en-US" sz="1955" b="1">
                <a:solidFill>
                  <a:srgbClr val="000000"/>
                </a:solidFill>
                <a:latin typeface="Montserrat Bold"/>
                <a:ea typeface="Montserrat Bold"/>
                <a:cs typeface="Montserrat Bold"/>
                <a:sym typeface="Montserrat Bold"/>
              </a:rPr>
              <a:t>Listening and attention skills.</a:t>
            </a:r>
          </a:p>
        </p:txBody>
      </p:sp>
      <p:sp>
        <p:nvSpPr>
          <p:cNvPr id="15" name="TextBox 15"/>
          <p:cNvSpPr txBox="1"/>
          <p:nvPr/>
        </p:nvSpPr>
        <p:spPr>
          <a:xfrm>
            <a:off x="3757452" y="2658325"/>
            <a:ext cx="2113950" cy="766124"/>
          </a:xfrm>
          <a:prstGeom prst="rect">
            <a:avLst/>
          </a:prstGeom>
        </p:spPr>
        <p:txBody>
          <a:bodyPr lIns="0" tIns="0" rIns="0" bIns="0" rtlCol="0" anchor="t">
            <a:spAutoFit/>
          </a:bodyPr>
          <a:lstStyle/>
          <a:p>
            <a:pPr algn="ctr">
              <a:lnSpc>
                <a:spcPts val="3014"/>
              </a:lnSpc>
            </a:pPr>
            <a:r>
              <a:rPr lang="en-US" sz="1895" b="1">
                <a:solidFill>
                  <a:srgbClr val="FFFFFF"/>
                </a:solidFill>
                <a:latin typeface="Poppins Bold"/>
                <a:ea typeface="Poppins Bold"/>
                <a:cs typeface="Poppins Bold"/>
                <a:sym typeface="Poppins Bold"/>
              </a:rPr>
              <a:t>Differentiating between sounds. </a:t>
            </a:r>
          </a:p>
        </p:txBody>
      </p:sp>
      <p:sp>
        <p:nvSpPr>
          <p:cNvPr id="16" name="TextBox 16"/>
          <p:cNvSpPr txBox="1"/>
          <p:nvPr/>
        </p:nvSpPr>
        <p:spPr>
          <a:xfrm>
            <a:off x="6564804" y="2593483"/>
            <a:ext cx="2108161" cy="1148509"/>
          </a:xfrm>
          <a:prstGeom prst="rect">
            <a:avLst/>
          </a:prstGeom>
        </p:spPr>
        <p:txBody>
          <a:bodyPr lIns="0" tIns="0" rIns="0" bIns="0" rtlCol="0" anchor="t">
            <a:spAutoFit/>
          </a:bodyPr>
          <a:lstStyle/>
          <a:p>
            <a:pPr algn="ctr">
              <a:lnSpc>
                <a:spcPts val="3014"/>
              </a:lnSpc>
            </a:pPr>
            <a:r>
              <a:rPr lang="en-US" sz="1895" b="1">
                <a:solidFill>
                  <a:srgbClr val="000000"/>
                </a:solidFill>
                <a:latin typeface="Poppins Bold"/>
                <a:ea typeface="Poppins Bold"/>
                <a:cs typeface="Poppins Bold"/>
                <a:sym typeface="Poppins Bold"/>
              </a:rPr>
              <a:t>Sharing a variety of books with children.</a:t>
            </a:r>
          </a:p>
        </p:txBody>
      </p:sp>
      <p:grpSp>
        <p:nvGrpSpPr>
          <p:cNvPr id="17" name="Group 17"/>
          <p:cNvGrpSpPr/>
          <p:nvPr/>
        </p:nvGrpSpPr>
        <p:grpSpPr>
          <a:xfrm>
            <a:off x="6322728" y="4361239"/>
            <a:ext cx="2581756" cy="1808387"/>
            <a:chOff x="0" y="0"/>
            <a:chExt cx="1060679" cy="742951"/>
          </a:xfrm>
        </p:grpSpPr>
        <p:sp>
          <p:nvSpPr>
            <p:cNvPr id="18" name="Freeform 18"/>
            <p:cNvSpPr/>
            <p:nvPr/>
          </p:nvSpPr>
          <p:spPr>
            <a:xfrm>
              <a:off x="0" y="0"/>
              <a:ext cx="1060679" cy="742951"/>
            </a:xfrm>
            <a:custGeom>
              <a:avLst/>
              <a:gdLst/>
              <a:ahLst/>
              <a:cxnLst/>
              <a:rect l="l" t="t" r="r" b="b"/>
              <a:pathLst>
                <a:path w="1060679" h="742951">
                  <a:moveTo>
                    <a:pt x="32986" y="0"/>
                  </a:moveTo>
                  <a:lnTo>
                    <a:pt x="1027693" y="0"/>
                  </a:lnTo>
                  <a:cubicBezTo>
                    <a:pt x="1036442" y="0"/>
                    <a:pt x="1044832" y="3475"/>
                    <a:pt x="1051018" y="9661"/>
                  </a:cubicBezTo>
                  <a:cubicBezTo>
                    <a:pt x="1057204" y="15847"/>
                    <a:pt x="1060679" y="24237"/>
                    <a:pt x="1060679" y="32986"/>
                  </a:cubicBezTo>
                  <a:lnTo>
                    <a:pt x="1060679" y="709965"/>
                  </a:lnTo>
                  <a:cubicBezTo>
                    <a:pt x="1060679" y="728183"/>
                    <a:pt x="1045911" y="742951"/>
                    <a:pt x="1027693" y="742951"/>
                  </a:cubicBezTo>
                  <a:lnTo>
                    <a:pt x="32986" y="742951"/>
                  </a:lnTo>
                  <a:cubicBezTo>
                    <a:pt x="14768" y="742951"/>
                    <a:pt x="0" y="728183"/>
                    <a:pt x="0" y="709965"/>
                  </a:cubicBezTo>
                  <a:lnTo>
                    <a:pt x="0" y="32986"/>
                  </a:lnTo>
                  <a:cubicBezTo>
                    <a:pt x="0" y="14768"/>
                    <a:pt x="14768" y="0"/>
                    <a:pt x="32986" y="0"/>
                  </a:cubicBezTo>
                  <a:close/>
                </a:path>
              </a:pathLst>
            </a:custGeom>
            <a:solidFill>
              <a:srgbClr val="008037"/>
            </a:solidFill>
          </p:spPr>
        </p:sp>
        <p:sp>
          <p:nvSpPr>
            <p:cNvPr id="19" name="TextBox 19"/>
            <p:cNvSpPr txBox="1"/>
            <p:nvPr/>
          </p:nvSpPr>
          <p:spPr>
            <a:xfrm>
              <a:off x="0" y="-28575"/>
              <a:ext cx="1060679" cy="771526"/>
            </a:xfrm>
            <a:prstGeom prst="rect">
              <a:avLst/>
            </a:prstGeom>
          </p:spPr>
          <p:txBody>
            <a:bodyPr lIns="30332" tIns="30332" rIns="30332" bIns="30332" rtlCol="0" anchor="ctr"/>
            <a:lstStyle/>
            <a:p>
              <a:pPr algn="ctr">
                <a:lnSpc>
                  <a:spcPts val="1567"/>
                </a:lnSpc>
              </a:pPr>
              <a:r>
                <a:rPr lang="en-US" sz="1119">
                  <a:solidFill>
                    <a:srgbClr val="FFFFFF"/>
                  </a:solidFill>
                  <a:latin typeface="Montserrat"/>
                  <a:ea typeface="Montserrat"/>
                  <a:cs typeface="Montserrat"/>
                  <a:sym typeface="Montserrat"/>
                </a:rPr>
                <a:t>.</a:t>
              </a:r>
            </a:p>
          </p:txBody>
        </p:sp>
      </p:grpSp>
      <p:sp>
        <p:nvSpPr>
          <p:cNvPr id="20" name="TextBox 20"/>
          <p:cNvSpPr txBox="1"/>
          <p:nvPr/>
        </p:nvSpPr>
        <p:spPr>
          <a:xfrm>
            <a:off x="6809434" y="4805356"/>
            <a:ext cx="1618901" cy="747074"/>
          </a:xfrm>
          <a:prstGeom prst="rect">
            <a:avLst/>
          </a:prstGeom>
        </p:spPr>
        <p:txBody>
          <a:bodyPr lIns="0" tIns="0" rIns="0" bIns="0" rtlCol="0" anchor="t">
            <a:spAutoFit/>
          </a:bodyPr>
          <a:lstStyle/>
          <a:p>
            <a:pPr algn="ctr">
              <a:lnSpc>
                <a:spcPts val="3014"/>
              </a:lnSpc>
            </a:pPr>
            <a:r>
              <a:rPr lang="en-US" sz="1895" b="1">
                <a:solidFill>
                  <a:srgbClr val="FFFFFF"/>
                </a:solidFill>
                <a:latin typeface="Montserrat Bold"/>
                <a:ea typeface="Montserrat Bold"/>
                <a:cs typeface="Montserrat Bold"/>
                <a:sym typeface="Montserrat Bold"/>
              </a:rPr>
              <a:t>Started in pre-schools.</a:t>
            </a:r>
          </a:p>
        </p:txBody>
      </p:sp>
      <p:grpSp>
        <p:nvGrpSpPr>
          <p:cNvPr id="21" name="Group 21"/>
          <p:cNvGrpSpPr/>
          <p:nvPr/>
        </p:nvGrpSpPr>
        <p:grpSpPr>
          <a:xfrm>
            <a:off x="3567963" y="4361239"/>
            <a:ext cx="2592313" cy="1808387"/>
            <a:chOff x="0" y="0"/>
            <a:chExt cx="3456417" cy="2411182"/>
          </a:xfrm>
        </p:grpSpPr>
        <p:grpSp>
          <p:nvGrpSpPr>
            <p:cNvPr id="22" name="Group 22"/>
            <p:cNvGrpSpPr/>
            <p:nvPr/>
          </p:nvGrpSpPr>
          <p:grpSpPr>
            <a:xfrm>
              <a:off x="0" y="0"/>
              <a:ext cx="3456417" cy="2411182"/>
              <a:chOff x="0" y="0"/>
              <a:chExt cx="1065016" cy="742951"/>
            </a:xfrm>
          </p:grpSpPr>
          <p:sp>
            <p:nvSpPr>
              <p:cNvPr id="23" name="Freeform 23"/>
              <p:cNvSpPr/>
              <p:nvPr/>
            </p:nvSpPr>
            <p:spPr>
              <a:xfrm>
                <a:off x="0" y="0"/>
                <a:ext cx="1065016" cy="742951"/>
              </a:xfrm>
              <a:custGeom>
                <a:avLst/>
                <a:gdLst/>
                <a:ahLst/>
                <a:cxnLst/>
                <a:rect l="l" t="t" r="r" b="b"/>
                <a:pathLst>
                  <a:path w="1065016" h="742951">
                    <a:moveTo>
                      <a:pt x="32851" y="0"/>
                    </a:moveTo>
                    <a:lnTo>
                      <a:pt x="1032165" y="0"/>
                    </a:lnTo>
                    <a:cubicBezTo>
                      <a:pt x="1040877" y="0"/>
                      <a:pt x="1049233" y="3461"/>
                      <a:pt x="1055394" y="9622"/>
                    </a:cubicBezTo>
                    <a:cubicBezTo>
                      <a:pt x="1061555" y="15783"/>
                      <a:pt x="1065016" y="24139"/>
                      <a:pt x="1065016" y="32851"/>
                    </a:cubicBezTo>
                    <a:lnTo>
                      <a:pt x="1065016" y="710099"/>
                    </a:lnTo>
                    <a:cubicBezTo>
                      <a:pt x="1065016" y="718812"/>
                      <a:pt x="1061555" y="727168"/>
                      <a:pt x="1055394" y="733329"/>
                    </a:cubicBezTo>
                    <a:cubicBezTo>
                      <a:pt x="1049233" y="739490"/>
                      <a:pt x="1040877" y="742951"/>
                      <a:pt x="1032165" y="742951"/>
                    </a:cubicBezTo>
                    <a:lnTo>
                      <a:pt x="32851" y="742951"/>
                    </a:lnTo>
                    <a:cubicBezTo>
                      <a:pt x="24139" y="742951"/>
                      <a:pt x="15783" y="739490"/>
                      <a:pt x="9622" y="733329"/>
                    </a:cubicBezTo>
                    <a:cubicBezTo>
                      <a:pt x="3461" y="727168"/>
                      <a:pt x="0" y="718812"/>
                      <a:pt x="0" y="710099"/>
                    </a:cubicBezTo>
                    <a:lnTo>
                      <a:pt x="0" y="32851"/>
                    </a:lnTo>
                    <a:cubicBezTo>
                      <a:pt x="0" y="24139"/>
                      <a:pt x="3461" y="15783"/>
                      <a:pt x="9622" y="9622"/>
                    </a:cubicBezTo>
                    <a:cubicBezTo>
                      <a:pt x="15783" y="3461"/>
                      <a:pt x="24139" y="0"/>
                      <a:pt x="32851" y="0"/>
                    </a:cubicBezTo>
                    <a:close/>
                  </a:path>
                </a:pathLst>
              </a:custGeom>
              <a:solidFill>
                <a:srgbClr val="FAB540"/>
              </a:solidFill>
            </p:spPr>
          </p:sp>
          <p:sp>
            <p:nvSpPr>
              <p:cNvPr id="24" name="TextBox 24"/>
              <p:cNvSpPr txBox="1"/>
              <p:nvPr/>
            </p:nvSpPr>
            <p:spPr>
              <a:xfrm>
                <a:off x="0" y="-28575"/>
                <a:ext cx="1065016" cy="771526"/>
              </a:xfrm>
              <a:prstGeom prst="rect">
                <a:avLst/>
              </a:prstGeom>
            </p:spPr>
            <p:txBody>
              <a:bodyPr lIns="30332" tIns="30332" rIns="30332" bIns="30332" rtlCol="0" anchor="ctr"/>
              <a:lstStyle/>
              <a:p>
                <a:pPr algn="ctr">
                  <a:lnSpc>
                    <a:spcPts val="1418"/>
                  </a:lnSpc>
                </a:pPr>
                <a:endParaRPr/>
              </a:p>
            </p:txBody>
          </p:sp>
        </p:grpSp>
        <p:sp>
          <p:nvSpPr>
            <p:cNvPr id="25" name="TextBox 25"/>
            <p:cNvSpPr txBox="1"/>
            <p:nvPr/>
          </p:nvSpPr>
          <p:spPr>
            <a:xfrm>
              <a:off x="224914" y="153245"/>
              <a:ext cx="2914176" cy="2009443"/>
            </a:xfrm>
            <a:prstGeom prst="rect">
              <a:avLst/>
            </a:prstGeom>
          </p:spPr>
          <p:txBody>
            <a:bodyPr lIns="0" tIns="0" rIns="0" bIns="0" rtlCol="0" anchor="t">
              <a:spAutoFit/>
            </a:bodyPr>
            <a:lstStyle/>
            <a:p>
              <a:pPr algn="ctr">
                <a:lnSpc>
                  <a:spcPts val="3014"/>
                </a:lnSpc>
              </a:pPr>
              <a:r>
                <a:rPr lang="en-US" sz="1895" b="1">
                  <a:solidFill>
                    <a:srgbClr val="000000"/>
                  </a:solidFill>
                  <a:latin typeface="Poppins Bold"/>
                  <a:ea typeface="Poppins Bold"/>
                  <a:cs typeface="Poppins Bold"/>
                  <a:sym typeface="Poppins Bold"/>
                </a:rPr>
                <a:t>Teaching a wide range of nursery rhymes and songs.</a:t>
              </a:r>
            </a:p>
          </p:txBody>
        </p:sp>
      </p:grpSp>
      <p:grpSp>
        <p:nvGrpSpPr>
          <p:cNvPr id="26" name="Group 26"/>
          <p:cNvGrpSpPr/>
          <p:nvPr/>
        </p:nvGrpSpPr>
        <p:grpSpPr>
          <a:xfrm>
            <a:off x="867914" y="4361239"/>
            <a:ext cx="2581756" cy="1808387"/>
            <a:chOff x="0" y="0"/>
            <a:chExt cx="1060679" cy="742951"/>
          </a:xfrm>
        </p:grpSpPr>
        <p:sp>
          <p:nvSpPr>
            <p:cNvPr id="27" name="Freeform 27"/>
            <p:cNvSpPr/>
            <p:nvPr/>
          </p:nvSpPr>
          <p:spPr>
            <a:xfrm>
              <a:off x="0" y="0"/>
              <a:ext cx="1060679" cy="742951"/>
            </a:xfrm>
            <a:custGeom>
              <a:avLst/>
              <a:gdLst/>
              <a:ahLst/>
              <a:cxnLst/>
              <a:rect l="l" t="t" r="r" b="b"/>
              <a:pathLst>
                <a:path w="1060679" h="742951">
                  <a:moveTo>
                    <a:pt x="32986" y="0"/>
                  </a:moveTo>
                  <a:lnTo>
                    <a:pt x="1027693" y="0"/>
                  </a:lnTo>
                  <a:cubicBezTo>
                    <a:pt x="1036442" y="0"/>
                    <a:pt x="1044832" y="3475"/>
                    <a:pt x="1051018" y="9661"/>
                  </a:cubicBezTo>
                  <a:cubicBezTo>
                    <a:pt x="1057204" y="15847"/>
                    <a:pt x="1060679" y="24237"/>
                    <a:pt x="1060679" y="32986"/>
                  </a:cubicBezTo>
                  <a:lnTo>
                    <a:pt x="1060679" y="709965"/>
                  </a:lnTo>
                  <a:cubicBezTo>
                    <a:pt x="1060679" y="728183"/>
                    <a:pt x="1045911" y="742951"/>
                    <a:pt x="1027693" y="742951"/>
                  </a:cubicBezTo>
                  <a:lnTo>
                    <a:pt x="32986" y="742951"/>
                  </a:lnTo>
                  <a:cubicBezTo>
                    <a:pt x="14768" y="742951"/>
                    <a:pt x="0" y="728183"/>
                    <a:pt x="0" y="709965"/>
                  </a:cubicBezTo>
                  <a:lnTo>
                    <a:pt x="0" y="32986"/>
                  </a:lnTo>
                  <a:cubicBezTo>
                    <a:pt x="0" y="14768"/>
                    <a:pt x="14768" y="0"/>
                    <a:pt x="32986" y="0"/>
                  </a:cubicBezTo>
                  <a:close/>
                </a:path>
              </a:pathLst>
            </a:custGeom>
            <a:solidFill>
              <a:srgbClr val="008037"/>
            </a:solidFill>
          </p:spPr>
        </p:sp>
        <p:sp>
          <p:nvSpPr>
            <p:cNvPr id="28" name="TextBox 28"/>
            <p:cNvSpPr txBox="1"/>
            <p:nvPr/>
          </p:nvSpPr>
          <p:spPr>
            <a:xfrm>
              <a:off x="0" y="-28575"/>
              <a:ext cx="1060679" cy="771526"/>
            </a:xfrm>
            <a:prstGeom prst="rect">
              <a:avLst/>
            </a:prstGeom>
          </p:spPr>
          <p:txBody>
            <a:bodyPr lIns="30332" tIns="30332" rIns="30332" bIns="30332" rtlCol="0" anchor="ctr"/>
            <a:lstStyle/>
            <a:p>
              <a:pPr algn="ctr">
                <a:lnSpc>
                  <a:spcPts val="1567"/>
                </a:lnSpc>
              </a:pPr>
              <a:endParaRPr/>
            </a:p>
          </p:txBody>
        </p:sp>
      </p:grpSp>
      <p:sp>
        <p:nvSpPr>
          <p:cNvPr id="29" name="TextBox 29"/>
          <p:cNvSpPr txBox="1"/>
          <p:nvPr/>
        </p:nvSpPr>
        <p:spPr>
          <a:xfrm>
            <a:off x="1021455" y="4452359"/>
            <a:ext cx="2261631" cy="1530895"/>
          </a:xfrm>
          <a:prstGeom prst="rect">
            <a:avLst/>
          </a:prstGeom>
        </p:spPr>
        <p:txBody>
          <a:bodyPr lIns="0" tIns="0" rIns="0" bIns="0" rtlCol="0" anchor="t">
            <a:spAutoFit/>
          </a:bodyPr>
          <a:lstStyle/>
          <a:p>
            <a:pPr algn="ctr">
              <a:lnSpc>
                <a:spcPts val="3014"/>
              </a:lnSpc>
            </a:pPr>
            <a:r>
              <a:rPr lang="en-US" sz="1895" b="1">
                <a:solidFill>
                  <a:srgbClr val="FFFEF2"/>
                </a:solidFill>
                <a:latin typeface="Poppins Bold"/>
                <a:ea typeface="Poppins Bold"/>
                <a:cs typeface="Poppins Bold"/>
                <a:sym typeface="Poppins Bold"/>
              </a:rPr>
              <a:t>Increasing the number of words they know – their vocabulary.</a:t>
            </a:r>
          </a:p>
        </p:txBody>
      </p:sp>
      <p:sp>
        <p:nvSpPr>
          <p:cNvPr id="30" name="TextBox 30"/>
          <p:cNvSpPr txBox="1"/>
          <p:nvPr/>
        </p:nvSpPr>
        <p:spPr>
          <a:xfrm>
            <a:off x="409411" y="872586"/>
            <a:ext cx="9203856"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Foundations</a:t>
            </a:r>
            <a:r>
              <a:rPr lang="en-US" sz="4399" b="1" dirty="0">
                <a:solidFill>
                  <a:srgbClr val="1E6641"/>
                </a:solidFill>
                <a:latin typeface="Poppins Bold"/>
                <a:ea typeface="Poppins Bold"/>
                <a:cs typeface="Poppins Bold"/>
                <a:sym typeface="Poppins Bold"/>
              </a:rPr>
              <a:t> </a:t>
            </a:r>
            <a:r>
              <a:rPr lang="en-US" sz="4399" b="1" dirty="0">
                <a:solidFill>
                  <a:srgbClr val="FAB540"/>
                </a:solidFill>
                <a:latin typeface="Poppins Bold"/>
                <a:ea typeface="Poppins Bold"/>
                <a:cs typeface="Poppins Bold"/>
                <a:sym typeface="Poppins Bold"/>
              </a:rPr>
              <a:t>for Phonics</a:t>
            </a:r>
          </a:p>
        </p:txBody>
      </p:sp>
      <p:grpSp>
        <p:nvGrpSpPr>
          <p:cNvPr id="31" name="Group 31"/>
          <p:cNvGrpSpPr/>
          <p:nvPr/>
        </p:nvGrpSpPr>
        <p:grpSpPr>
          <a:xfrm>
            <a:off x="9563516" y="0"/>
            <a:ext cx="190084" cy="7315200"/>
            <a:chOff x="0" y="0"/>
            <a:chExt cx="152400" cy="5864971"/>
          </a:xfrm>
        </p:grpSpPr>
        <p:sp>
          <p:nvSpPr>
            <p:cNvPr id="32" name="Freeform 32"/>
            <p:cNvSpPr/>
            <p:nvPr/>
          </p:nvSpPr>
          <p:spPr>
            <a:xfrm>
              <a:off x="0" y="0"/>
              <a:ext cx="152400" cy="5864971"/>
            </a:xfrm>
            <a:custGeom>
              <a:avLst/>
              <a:gdLst/>
              <a:ahLst/>
              <a:cxnLst/>
              <a:rect l="l" t="t" r="r" b="b"/>
              <a:pathLst>
                <a:path w="152400" h="5864971">
                  <a:moveTo>
                    <a:pt x="0" y="0"/>
                  </a:moveTo>
                  <a:lnTo>
                    <a:pt x="152400" y="0"/>
                  </a:lnTo>
                  <a:lnTo>
                    <a:pt x="152400" y="5864971"/>
                  </a:lnTo>
                  <a:lnTo>
                    <a:pt x="0" y="5864971"/>
                  </a:lnTo>
                  <a:close/>
                </a:path>
              </a:pathLst>
            </a:custGeom>
            <a:solidFill>
              <a:srgbClr val="FAB540"/>
            </a:solidFill>
          </p:spPr>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186A99-5A86-4EA7-B74D-99A45583766D}"/>
              </a:ext>
            </a:extLst>
          </p:cNvPr>
          <p:cNvPicPr>
            <a:picLocks noChangeAspect="1"/>
          </p:cNvPicPr>
          <p:nvPr/>
        </p:nvPicPr>
        <p:blipFill>
          <a:blip r:embed="rId3"/>
          <a:stretch>
            <a:fillRect/>
          </a:stretch>
        </p:blipFill>
        <p:spPr>
          <a:xfrm>
            <a:off x="2743200" y="914400"/>
            <a:ext cx="4548461" cy="6230617"/>
          </a:xfrm>
          <a:prstGeom prst="rect">
            <a:avLst/>
          </a:prstGeom>
        </p:spPr>
      </p:pic>
    </p:spTree>
    <p:extLst>
      <p:ext uri="{BB962C8B-B14F-4D97-AF65-F5344CB8AC3E}">
        <p14:creationId xmlns:p14="http://schemas.microsoft.com/office/powerpoint/2010/main" val="2143412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0716AACB-1021-4C56-90A2-2752974AD211}"/>
              </a:ext>
            </a:extLst>
          </p:cNvPr>
          <p:cNvPicPr>
            <a:picLocks noChangeAspect="1"/>
          </p:cNvPicPr>
          <p:nvPr/>
        </p:nvPicPr>
        <p:blipFill>
          <a:blip r:embed="rId4"/>
          <a:stretch>
            <a:fillRect/>
          </a:stretch>
        </p:blipFill>
        <p:spPr>
          <a:xfrm>
            <a:off x="533401" y="990600"/>
            <a:ext cx="5554506" cy="3048000"/>
          </a:xfrm>
          <a:prstGeom prst="rect">
            <a:avLst/>
          </a:prstGeom>
        </p:spPr>
      </p:pic>
      <p:pic>
        <p:nvPicPr>
          <p:cNvPr id="5" name="Picture 4">
            <a:hlinkClick r:id="rId3"/>
            <a:extLst>
              <a:ext uri="{FF2B5EF4-FFF2-40B4-BE49-F238E27FC236}">
                <a16:creationId xmlns:a16="http://schemas.microsoft.com/office/drawing/2014/main" id="{FAE5CD49-88F3-4598-9F4D-4A9B1C3A2399}"/>
              </a:ext>
            </a:extLst>
          </p:cNvPr>
          <p:cNvPicPr>
            <a:picLocks noChangeAspect="1"/>
          </p:cNvPicPr>
          <p:nvPr/>
        </p:nvPicPr>
        <p:blipFill>
          <a:blip r:embed="rId5"/>
          <a:stretch>
            <a:fillRect/>
          </a:stretch>
        </p:blipFill>
        <p:spPr>
          <a:xfrm>
            <a:off x="3733800" y="4038600"/>
            <a:ext cx="5788054" cy="3176946"/>
          </a:xfrm>
          <a:prstGeom prst="rect">
            <a:avLst/>
          </a:prstGeom>
        </p:spPr>
      </p:pic>
    </p:spTree>
    <p:extLst>
      <p:ext uri="{BB962C8B-B14F-4D97-AF65-F5344CB8AC3E}">
        <p14:creationId xmlns:p14="http://schemas.microsoft.com/office/powerpoint/2010/main" val="27368603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1C5CF8E8-A194-4A2F-9D4C-8D644217D75D}"/>
              </a:ext>
            </a:extLst>
          </p:cNvPr>
          <p:cNvSpPr txBox="1"/>
          <p:nvPr/>
        </p:nvSpPr>
        <p:spPr>
          <a:xfrm>
            <a:off x="371311" y="821202"/>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Phonics</a:t>
            </a:r>
            <a:r>
              <a:rPr lang="en-US" sz="4399" b="1" dirty="0">
                <a:solidFill>
                  <a:srgbClr val="FAB540"/>
                </a:solidFill>
                <a:latin typeface="Poppins Bold"/>
                <a:ea typeface="Poppins Bold"/>
                <a:cs typeface="Poppins Bold"/>
                <a:sym typeface="Poppins Bold"/>
              </a:rPr>
              <a:t> in Year R</a:t>
            </a:r>
            <a:r>
              <a:rPr lang="en-US" sz="4399" b="1" dirty="0">
                <a:solidFill>
                  <a:srgbClr val="008037"/>
                </a:solidFill>
                <a:latin typeface="Poppins Bold"/>
                <a:ea typeface="Poppins Bold"/>
                <a:cs typeface="Poppins Bold"/>
                <a:sym typeface="Poppins Bold"/>
              </a:rPr>
              <a:t> </a:t>
            </a:r>
          </a:p>
        </p:txBody>
      </p:sp>
      <p:pic>
        <p:nvPicPr>
          <p:cNvPr id="3" name="Picture 2" descr="A picture containing graphical user interface&#10;&#10;Description automatically generated">
            <a:extLst>
              <a:ext uri="{FF2B5EF4-FFF2-40B4-BE49-F238E27FC236}">
                <a16:creationId xmlns:a16="http://schemas.microsoft.com/office/drawing/2014/main" id="{63A3D73E-91AA-4E75-A52C-00DE496F0F05}"/>
              </a:ext>
            </a:extLst>
          </p:cNvPr>
          <p:cNvPicPr>
            <a:picLocks noChangeAspect="1"/>
          </p:cNvPicPr>
          <p:nvPr/>
        </p:nvPicPr>
        <p:blipFill>
          <a:blip r:embed="rId3"/>
          <a:stretch>
            <a:fillRect/>
          </a:stretch>
        </p:blipFill>
        <p:spPr>
          <a:xfrm>
            <a:off x="4937680" y="4640381"/>
            <a:ext cx="2730514" cy="1716914"/>
          </a:xfrm>
          <a:prstGeom prst="rect">
            <a:avLst/>
          </a:prstGeom>
        </p:spPr>
      </p:pic>
      <p:pic>
        <p:nvPicPr>
          <p:cNvPr id="4" name="Picture 3" descr="A picture containing text&#10;&#10;Description automatically generated">
            <a:extLst>
              <a:ext uri="{FF2B5EF4-FFF2-40B4-BE49-F238E27FC236}">
                <a16:creationId xmlns:a16="http://schemas.microsoft.com/office/drawing/2014/main" id="{D8FAB9A9-2266-4AFD-A646-3E53BFD07310}"/>
              </a:ext>
            </a:extLst>
          </p:cNvPr>
          <p:cNvPicPr>
            <a:picLocks noChangeAspect="1"/>
          </p:cNvPicPr>
          <p:nvPr/>
        </p:nvPicPr>
        <p:blipFill>
          <a:blip r:embed="rId4"/>
          <a:stretch>
            <a:fillRect/>
          </a:stretch>
        </p:blipFill>
        <p:spPr>
          <a:xfrm>
            <a:off x="4996430" y="2515525"/>
            <a:ext cx="2730514" cy="1694565"/>
          </a:xfrm>
          <a:prstGeom prst="rect">
            <a:avLst/>
          </a:prstGeom>
        </p:spPr>
      </p:pic>
      <p:pic>
        <p:nvPicPr>
          <p:cNvPr id="5" name="Picture 4">
            <a:extLst>
              <a:ext uri="{FF2B5EF4-FFF2-40B4-BE49-F238E27FC236}">
                <a16:creationId xmlns:a16="http://schemas.microsoft.com/office/drawing/2014/main" id="{04E86519-ED5A-4ED8-8C9E-D9205DC2001B}"/>
              </a:ext>
            </a:extLst>
          </p:cNvPr>
          <p:cNvPicPr>
            <a:picLocks noChangeAspect="1"/>
          </p:cNvPicPr>
          <p:nvPr/>
        </p:nvPicPr>
        <p:blipFill>
          <a:blip r:embed="rId5"/>
          <a:stretch>
            <a:fillRect/>
          </a:stretch>
        </p:blipFill>
        <p:spPr>
          <a:xfrm>
            <a:off x="1066800" y="2515525"/>
            <a:ext cx="2730514" cy="3841770"/>
          </a:xfrm>
          <a:prstGeom prst="rect">
            <a:avLst/>
          </a:prstGeom>
        </p:spPr>
      </p:pic>
    </p:spTree>
    <p:extLst>
      <p:ext uri="{BB962C8B-B14F-4D97-AF65-F5344CB8AC3E}">
        <p14:creationId xmlns:p14="http://schemas.microsoft.com/office/powerpoint/2010/main" val="575207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F7E0D3-849D-46C0-AFFA-ADBF353E515D}"/>
              </a:ext>
            </a:extLst>
          </p:cNvPr>
          <p:cNvPicPr>
            <a:picLocks noChangeAspect="1"/>
          </p:cNvPicPr>
          <p:nvPr/>
        </p:nvPicPr>
        <p:blipFill>
          <a:blip r:embed="rId3"/>
          <a:stretch>
            <a:fillRect/>
          </a:stretch>
        </p:blipFill>
        <p:spPr>
          <a:xfrm>
            <a:off x="1190265" y="1828800"/>
            <a:ext cx="7373069" cy="4124688"/>
          </a:xfrm>
          <a:prstGeom prst="rect">
            <a:avLst/>
          </a:prstGeom>
        </p:spPr>
      </p:pic>
    </p:spTree>
    <p:extLst>
      <p:ext uri="{BB962C8B-B14F-4D97-AF65-F5344CB8AC3E}">
        <p14:creationId xmlns:p14="http://schemas.microsoft.com/office/powerpoint/2010/main" val="3189561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4AE6B3E3-4826-494A-90F7-DF0208234DCD}"/>
              </a:ext>
            </a:extLst>
          </p:cNvPr>
          <p:cNvSpPr txBox="1"/>
          <p:nvPr/>
        </p:nvSpPr>
        <p:spPr>
          <a:xfrm>
            <a:off x="503361" y="914400"/>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Teaching </a:t>
            </a:r>
            <a:r>
              <a:rPr lang="en-US" sz="4399" b="1" dirty="0">
                <a:solidFill>
                  <a:srgbClr val="FAB540"/>
                </a:solidFill>
                <a:latin typeface="Poppins Bold"/>
                <a:ea typeface="Poppins Bold"/>
                <a:cs typeface="Poppins Bold"/>
                <a:sym typeface="Poppins Bold"/>
              </a:rPr>
              <a:t>Reading</a:t>
            </a:r>
            <a:endParaRPr lang="en-US" sz="4399" b="1" dirty="0">
              <a:solidFill>
                <a:srgbClr val="008037"/>
              </a:solidFill>
              <a:latin typeface="Poppins Bold"/>
              <a:ea typeface="Poppins Bold"/>
              <a:cs typeface="Poppins Bold"/>
              <a:sym typeface="Poppins Bold"/>
            </a:endParaRPr>
          </a:p>
        </p:txBody>
      </p:sp>
      <p:pic>
        <p:nvPicPr>
          <p:cNvPr id="4" name="Picture 3">
            <a:extLst>
              <a:ext uri="{FF2B5EF4-FFF2-40B4-BE49-F238E27FC236}">
                <a16:creationId xmlns:a16="http://schemas.microsoft.com/office/drawing/2014/main" id="{9F762844-3F7F-4B55-BADE-687394DA835A}"/>
              </a:ext>
            </a:extLst>
          </p:cNvPr>
          <p:cNvPicPr>
            <a:picLocks noChangeAspect="1"/>
          </p:cNvPicPr>
          <p:nvPr/>
        </p:nvPicPr>
        <p:blipFill>
          <a:blip r:embed="rId3"/>
          <a:stretch>
            <a:fillRect/>
          </a:stretch>
        </p:blipFill>
        <p:spPr>
          <a:xfrm>
            <a:off x="5164832" y="2073342"/>
            <a:ext cx="1922003" cy="1829747"/>
          </a:xfrm>
          <a:prstGeom prst="rect">
            <a:avLst/>
          </a:prstGeom>
          <a:effectLst>
            <a:glow rad="127000">
              <a:schemeClr val="tx1">
                <a:alpha val="4000"/>
              </a:schemeClr>
            </a:glow>
          </a:effectLst>
        </p:spPr>
      </p:pic>
      <p:pic>
        <p:nvPicPr>
          <p:cNvPr id="5" name="Picture 4">
            <a:extLst>
              <a:ext uri="{FF2B5EF4-FFF2-40B4-BE49-F238E27FC236}">
                <a16:creationId xmlns:a16="http://schemas.microsoft.com/office/drawing/2014/main" id="{9AD49468-C6B8-43E7-AE08-C9E95684FAAE}"/>
              </a:ext>
            </a:extLst>
          </p:cNvPr>
          <p:cNvPicPr>
            <a:picLocks noChangeAspect="1"/>
          </p:cNvPicPr>
          <p:nvPr/>
        </p:nvPicPr>
        <p:blipFill>
          <a:blip r:embed="rId4"/>
          <a:stretch>
            <a:fillRect/>
          </a:stretch>
        </p:blipFill>
        <p:spPr>
          <a:xfrm>
            <a:off x="5164832" y="3985463"/>
            <a:ext cx="1922003" cy="1829747"/>
          </a:xfrm>
          <a:prstGeom prst="rect">
            <a:avLst/>
          </a:prstGeom>
          <a:effectLst>
            <a:glow rad="127000">
              <a:schemeClr val="tx1">
                <a:alpha val="4000"/>
              </a:schemeClr>
            </a:glow>
          </a:effectLst>
        </p:spPr>
      </p:pic>
      <p:pic>
        <p:nvPicPr>
          <p:cNvPr id="6" name="Picture 5">
            <a:extLst>
              <a:ext uri="{FF2B5EF4-FFF2-40B4-BE49-F238E27FC236}">
                <a16:creationId xmlns:a16="http://schemas.microsoft.com/office/drawing/2014/main" id="{F22D71ED-AE77-4CD1-90C3-AA5C28471971}"/>
              </a:ext>
            </a:extLst>
          </p:cNvPr>
          <p:cNvPicPr>
            <a:picLocks noChangeAspect="1"/>
          </p:cNvPicPr>
          <p:nvPr/>
        </p:nvPicPr>
        <p:blipFill>
          <a:blip r:embed="rId5"/>
          <a:stretch>
            <a:fillRect/>
          </a:stretch>
        </p:blipFill>
        <p:spPr>
          <a:xfrm>
            <a:off x="7238637" y="2729376"/>
            <a:ext cx="2003310" cy="2468078"/>
          </a:xfrm>
          <a:prstGeom prst="rect">
            <a:avLst/>
          </a:prstGeom>
          <a:effectLst>
            <a:glow rad="127000">
              <a:schemeClr val="tx1">
                <a:alpha val="4000"/>
              </a:schemeClr>
            </a:glow>
          </a:effectLst>
        </p:spPr>
      </p:pic>
      <p:sp>
        <p:nvSpPr>
          <p:cNvPr id="7" name="Text Placeholder 5">
            <a:extLst>
              <a:ext uri="{FF2B5EF4-FFF2-40B4-BE49-F238E27FC236}">
                <a16:creationId xmlns:a16="http://schemas.microsoft.com/office/drawing/2014/main" id="{C6FA1F89-D58E-4835-831F-5EFA8672F52B}"/>
              </a:ext>
            </a:extLst>
          </p:cNvPr>
          <p:cNvSpPr txBox="1">
            <a:spLocks/>
          </p:cNvSpPr>
          <p:nvPr/>
        </p:nvSpPr>
        <p:spPr>
          <a:xfrm>
            <a:off x="761130" y="2073342"/>
            <a:ext cx="3594713" cy="4505349"/>
          </a:xfrm>
          <a:prstGeom prst="rect">
            <a:avLst/>
          </a:prstGeom>
        </p:spPr>
        <p:txBody>
          <a:bodyPr vert="horz" lIns="73152" tIns="36576" rIns="73152" bIns="36576" rtlCol="0" anchor="t">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b="1" dirty="0">
                <a:solidFill>
                  <a:schemeClr val="tx1"/>
                </a:solidFill>
                <a:latin typeface="Poppins" panose="00000500000000000000" pitchFamily="2" charset="0"/>
                <a:cs typeface="Poppins" panose="00000500000000000000" pitchFamily="2" charset="0"/>
              </a:rPr>
              <a:t>Reading practice sessions are: </a:t>
            </a:r>
          </a:p>
          <a:p>
            <a:endParaRPr lang="en-GB" sz="2400" b="1" dirty="0">
              <a:solidFill>
                <a:schemeClr val="tx1"/>
              </a:solidFill>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en-GB" sz="2400" dirty="0">
                <a:solidFill>
                  <a:schemeClr val="tx1"/>
                </a:solidFill>
                <a:latin typeface="Poppins" panose="00000500000000000000" pitchFamily="2" charset="0"/>
                <a:cs typeface="Poppins" panose="00000500000000000000" pitchFamily="2" charset="0"/>
              </a:rPr>
              <a:t>timetabled three times a week</a:t>
            </a:r>
          </a:p>
          <a:p>
            <a:pPr marL="342900" indent="-342900">
              <a:buFont typeface="Arial" panose="020B0604020202020204" pitchFamily="34" charset="0"/>
              <a:buChar char="•"/>
            </a:pPr>
            <a:r>
              <a:rPr lang="en-GB" sz="2400" dirty="0">
                <a:solidFill>
                  <a:schemeClr val="tx1"/>
                </a:solidFill>
                <a:latin typeface="Poppins" panose="00000500000000000000" pitchFamily="2" charset="0"/>
                <a:cs typeface="Poppins" panose="00000500000000000000" pitchFamily="2" charset="0"/>
              </a:rPr>
              <a:t>taught by a trained teacher/teaching assistant</a:t>
            </a:r>
          </a:p>
          <a:p>
            <a:pPr marL="342900" indent="-342900">
              <a:buFont typeface="Arial" panose="020B0604020202020204" pitchFamily="34" charset="0"/>
              <a:buChar char="•"/>
            </a:pPr>
            <a:r>
              <a:rPr lang="en-GB" sz="2400" dirty="0">
                <a:solidFill>
                  <a:schemeClr val="tx1"/>
                </a:solidFill>
                <a:latin typeface="Poppins" panose="00000500000000000000" pitchFamily="2" charset="0"/>
                <a:cs typeface="Poppins" panose="00000500000000000000" pitchFamily="2" charset="0"/>
              </a:rPr>
              <a:t>taught in small groups</a:t>
            </a:r>
            <a:r>
              <a:rPr lang="en-GB" sz="2400" dirty="0">
                <a:solidFill>
                  <a:schemeClr val="accent2"/>
                </a:solidFill>
                <a:latin typeface="Poppins" panose="00000500000000000000" pitchFamily="2" charset="0"/>
                <a:cs typeface="Poppins" panose="00000500000000000000" pitchFamily="2" charset="0"/>
              </a:rPr>
              <a:t>.</a:t>
            </a:r>
          </a:p>
        </p:txBody>
      </p:sp>
      <p:sp>
        <p:nvSpPr>
          <p:cNvPr id="8" name="Rounded Rectangle 4">
            <a:extLst>
              <a:ext uri="{FF2B5EF4-FFF2-40B4-BE49-F238E27FC236}">
                <a16:creationId xmlns:a16="http://schemas.microsoft.com/office/drawing/2014/main" id="{4065238F-5582-4AED-A927-E573F146F975}"/>
              </a:ext>
            </a:extLst>
          </p:cNvPr>
          <p:cNvSpPr/>
          <p:nvPr/>
        </p:nvSpPr>
        <p:spPr>
          <a:xfrm>
            <a:off x="477894" y="6528789"/>
            <a:ext cx="25146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Decoding</a:t>
            </a:r>
          </a:p>
        </p:txBody>
      </p:sp>
      <p:sp>
        <p:nvSpPr>
          <p:cNvPr id="10" name="Rounded Rectangle 4">
            <a:extLst>
              <a:ext uri="{FF2B5EF4-FFF2-40B4-BE49-F238E27FC236}">
                <a16:creationId xmlns:a16="http://schemas.microsoft.com/office/drawing/2014/main" id="{04212040-A873-4545-B20F-3A879AA3FD8C}"/>
              </a:ext>
            </a:extLst>
          </p:cNvPr>
          <p:cNvSpPr/>
          <p:nvPr/>
        </p:nvSpPr>
        <p:spPr>
          <a:xfrm>
            <a:off x="3263287" y="6542451"/>
            <a:ext cx="251460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Prosody</a:t>
            </a:r>
          </a:p>
        </p:txBody>
      </p:sp>
      <p:sp>
        <p:nvSpPr>
          <p:cNvPr id="11" name="Rounded Rectangle 4">
            <a:extLst>
              <a:ext uri="{FF2B5EF4-FFF2-40B4-BE49-F238E27FC236}">
                <a16:creationId xmlns:a16="http://schemas.microsoft.com/office/drawing/2014/main" id="{723687BA-E182-4871-AA1D-BC625DD7A12D}"/>
              </a:ext>
            </a:extLst>
          </p:cNvPr>
          <p:cNvSpPr/>
          <p:nvPr/>
        </p:nvSpPr>
        <p:spPr>
          <a:xfrm>
            <a:off x="6048680" y="6528789"/>
            <a:ext cx="3476320" cy="491480"/>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latin typeface="Poppins" panose="00000500000000000000" pitchFamily="2" charset="0"/>
                <a:cs typeface="Poppins" panose="00000500000000000000" pitchFamily="2" charset="0"/>
              </a:rPr>
              <a:t>Comprehension</a:t>
            </a:r>
          </a:p>
        </p:txBody>
      </p:sp>
      <p:sp>
        <p:nvSpPr>
          <p:cNvPr id="12" name="Diamond 11">
            <a:extLst>
              <a:ext uri="{FF2B5EF4-FFF2-40B4-BE49-F238E27FC236}">
                <a16:creationId xmlns:a16="http://schemas.microsoft.com/office/drawing/2014/main" id="{446AD72F-63E5-4039-9278-3C6D87D22327}"/>
              </a:ext>
            </a:extLst>
          </p:cNvPr>
          <p:cNvSpPr/>
          <p:nvPr/>
        </p:nvSpPr>
        <p:spPr>
          <a:xfrm>
            <a:off x="7145868" y="1386353"/>
            <a:ext cx="2306915" cy="1171826"/>
          </a:xfrm>
          <a:prstGeom prst="diamond">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rgbClr val="008000"/>
                </a:solidFill>
                <a:latin typeface="Poppins" panose="00000500000000000000" pitchFamily="2" charset="0"/>
                <a:cs typeface="Poppins" panose="00000500000000000000" pitchFamily="2" charset="0"/>
              </a:rPr>
              <a:t>Range of texts </a:t>
            </a:r>
          </a:p>
          <a:p>
            <a:pPr algn="ctr"/>
            <a:r>
              <a:rPr lang="en-GB" sz="1000" dirty="0">
                <a:solidFill>
                  <a:srgbClr val="008000"/>
                </a:solidFill>
                <a:latin typeface="Poppins" panose="00000500000000000000" pitchFamily="2" charset="0"/>
                <a:cs typeface="Poppins" panose="00000500000000000000" pitchFamily="2" charset="0"/>
              </a:rPr>
              <a:t>(story, instruction, non-fiction, poetry etc)</a:t>
            </a:r>
          </a:p>
        </p:txBody>
      </p:sp>
      <p:sp>
        <p:nvSpPr>
          <p:cNvPr id="13" name="Diamond 12">
            <a:extLst>
              <a:ext uri="{FF2B5EF4-FFF2-40B4-BE49-F238E27FC236}">
                <a16:creationId xmlns:a16="http://schemas.microsoft.com/office/drawing/2014/main" id="{6F57C95F-1C3F-4382-990A-B4FAD7E1208F}"/>
              </a:ext>
            </a:extLst>
          </p:cNvPr>
          <p:cNvSpPr/>
          <p:nvPr/>
        </p:nvSpPr>
        <p:spPr>
          <a:xfrm>
            <a:off x="7113784" y="5353632"/>
            <a:ext cx="2306915" cy="1047168"/>
          </a:xfrm>
          <a:prstGeom prst="diamond">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rgbClr val="008000"/>
                </a:solidFill>
                <a:latin typeface="Poppins" panose="00000500000000000000" pitchFamily="2" charset="0"/>
                <a:cs typeface="Poppins" panose="00000500000000000000" pitchFamily="2" charset="0"/>
              </a:rPr>
              <a:t>Story Time and an environment encouraging a love of reading</a:t>
            </a:r>
          </a:p>
        </p:txBody>
      </p:sp>
      <p:sp>
        <p:nvSpPr>
          <p:cNvPr id="14" name="Heart 13">
            <a:extLst>
              <a:ext uri="{FF2B5EF4-FFF2-40B4-BE49-F238E27FC236}">
                <a16:creationId xmlns:a16="http://schemas.microsoft.com/office/drawing/2014/main" id="{1B685AD1-47C9-4031-A1A5-5817F5FE2D20}"/>
              </a:ext>
            </a:extLst>
          </p:cNvPr>
          <p:cNvSpPr/>
          <p:nvPr/>
        </p:nvSpPr>
        <p:spPr>
          <a:xfrm>
            <a:off x="8986827" y="6143826"/>
            <a:ext cx="382305" cy="292595"/>
          </a:xfrm>
          <a:prstGeom prst="heart">
            <a:avLst/>
          </a:prstGeom>
          <a:solidFill>
            <a:srgbClr val="FF0000"/>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920"/>
          </a:p>
        </p:txBody>
      </p:sp>
    </p:spTree>
    <p:extLst>
      <p:ext uri="{BB962C8B-B14F-4D97-AF65-F5344CB8AC3E}">
        <p14:creationId xmlns:p14="http://schemas.microsoft.com/office/powerpoint/2010/main" val="2612063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4AE6B3E3-4826-494A-90F7-DF0208234DCD}"/>
              </a:ext>
            </a:extLst>
          </p:cNvPr>
          <p:cNvSpPr txBox="1"/>
          <p:nvPr/>
        </p:nvSpPr>
        <p:spPr>
          <a:xfrm>
            <a:off x="503361" y="914400"/>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Book </a:t>
            </a:r>
            <a:r>
              <a:rPr lang="en-US" sz="4399" b="1" dirty="0">
                <a:solidFill>
                  <a:srgbClr val="FAB540"/>
                </a:solidFill>
                <a:latin typeface="Poppins Bold"/>
                <a:ea typeface="Poppins Bold"/>
                <a:cs typeface="Poppins Bold"/>
                <a:sym typeface="Poppins Bold"/>
              </a:rPr>
              <a:t>Matching</a:t>
            </a:r>
            <a:endParaRPr lang="en-US" sz="4399" b="1" dirty="0">
              <a:solidFill>
                <a:srgbClr val="008037"/>
              </a:solidFill>
              <a:latin typeface="Poppins Bold"/>
              <a:ea typeface="Poppins Bold"/>
              <a:cs typeface="Poppins Bold"/>
              <a:sym typeface="Poppins Bold"/>
            </a:endParaRPr>
          </a:p>
        </p:txBody>
      </p:sp>
      <p:cxnSp>
        <p:nvCxnSpPr>
          <p:cNvPr id="8" name="Straight Arrow Connector 7">
            <a:extLst>
              <a:ext uri="{FF2B5EF4-FFF2-40B4-BE49-F238E27FC236}">
                <a16:creationId xmlns:a16="http://schemas.microsoft.com/office/drawing/2014/main" id="{89DEEB0A-8E6B-47C5-B3FF-7939F7E5F643}"/>
              </a:ext>
            </a:extLst>
          </p:cNvPr>
          <p:cNvCxnSpPr/>
          <p:nvPr/>
        </p:nvCxnSpPr>
        <p:spPr>
          <a:xfrm>
            <a:off x="4358343" y="4165810"/>
            <a:ext cx="748883" cy="0"/>
          </a:xfrm>
          <a:prstGeom prst="straightConnector1">
            <a:avLst/>
          </a:prstGeom>
          <a:ln w="47625">
            <a:solidFill>
              <a:srgbClr val="008000"/>
            </a:solidFill>
            <a:tailEnd type="arrow" w="lg" len="med"/>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FAD5717A-C53C-4989-ADEF-42324EDCEEBE}"/>
              </a:ext>
            </a:extLst>
          </p:cNvPr>
          <p:cNvPicPr>
            <a:picLocks noChangeAspect="1"/>
          </p:cNvPicPr>
          <p:nvPr/>
        </p:nvPicPr>
        <p:blipFill>
          <a:blip r:embed="rId3"/>
          <a:stretch>
            <a:fillRect/>
          </a:stretch>
        </p:blipFill>
        <p:spPr>
          <a:xfrm>
            <a:off x="5450190" y="2620685"/>
            <a:ext cx="2236167" cy="2110942"/>
          </a:xfrm>
          <a:prstGeom prst="rect">
            <a:avLst/>
          </a:prstGeom>
          <a:effectLst>
            <a:glow rad="127000">
              <a:schemeClr val="tx1">
                <a:lumMod val="95000"/>
                <a:lumOff val="5000"/>
                <a:alpha val="9000"/>
              </a:schemeClr>
            </a:glow>
          </a:effectLst>
        </p:spPr>
      </p:pic>
      <p:pic>
        <p:nvPicPr>
          <p:cNvPr id="10" name="Picture 9">
            <a:extLst>
              <a:ext uri="{FF2B5EF4-FFF2-40B4-BE49-F238E27FC236}">
                <a16:creationId xmlns:a16="http://schemas.microsoft.com/office/drawing/2014/main" id="{A63247CE-80BF-4993-952C-E4C24D3FB020}"/>
              </a:ext>
            </a:extLst>
          </p:cNvPr>
          <p:cNvPicPr>
            <a:picLocks noChangeAspect="1"/>
          </p:cNvPicPr>
          <p:nvPr/>
        </p:nvPicPr>
        <p:blipFill>
          <a:blip r:embed="rId4"/>
          <a:stretch>
            <a:fillRect/>
          </a:stretch>
        </p:blipFill>
        <p:spPr>
          <a:xfrm>
            <a:off x="6026650" y="3105867"/>
            <a:ext cx="2236167" cy="2119886"/>
          </a:xfrm>
          <a:prstGeom prst="rect">
            <a:avLst/>
          </a:prstGeom>
          <a:effectLst>
            <a:glow rad="127000">
              <a:schemeClr val="tx1">
                <a:lumMod val="95000"/>
                <a:lumOff val="5000"/>
                <a:alpha val="9000"/>
              </a:schemeClr>
            </a:glow>
          </a:effectLst>
        </p:spPr>
      </p:pic>
      <p:pic>
        <p:nvPicPr>
          <p:cNvPr id="11" name="Picture 10">
            <a:extLst>
              <a:ext uri="{FF2B5EF4-FFF2-40B4-BE49-F238E27FC236}">
                <a16:creationId xmlns:a16="http://schemas.microsoft.com/office/drawing/2014/main" id="{F88B58F8-7E49-48DB-8F21-DAD4C37BF90A}"/>
              </a:ext>
            </a:extLst>
          </p:cNvPr>
          <p:cNvPicPr>
            <a:picLocks noChangeAspect="1"/>
          </p:cNvPicPr>
          <p:nvPr/>
        </p:nvPicPr>
        <p:blipFill>
          <a:blip r:embed="rId5"/>
          <a:stretch>
            <a:fillRect/>
          </a:stretch>
        </p:blipFill>
        <p:spPr>
          <a:xfrm>
            <a:off x="6593266" y="3517590"/>
            <a:ext cx="2236167" cy="2119886"/>
          </a:xfrm>
          <a:prstGeom prst="rect">
            <a:avLst/>
          </a:prstGeom>
          <a:effectLst>
            <a:glow rad="127000">
              <a:schemeClr val="tx1">
                <a:lumMod val="95000"/>
                <a:lumOff val="5000"/>
                <a:alpha val="9000"/>
              </a:schemeClr>
            </a:glow>
          </a:effectLst>
        </p:spPr>
      </p:pic>
      <p:pic>
        <p:nvPicPr>
          <p:cNvPr id="12" name="Picture 11" descr="A picture containing table&#10;&#10;Description automatically generated">
            <a:extLst>
              <a:ext uri="{FF2B5EF4-FFF2-40B4-BE49-F238E27FC236}">
                <a16:creationId xmlns:a16="http://schemas.microsoft.com/office/drawing/2014/main" id="{5B3C2ACE-976E-4CE0-BF3A-B431D8B9BBFC}"/>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487961" y="2583365"/>
            <a:ext cx="3478586" cy="3053138"/>
          </a:xfrm>
          <a:prstGeom prst="roundRect">
            <a:avLst>
              <a:gd name="adj" fmla="val 3343"/>
            </a:avLst>
          </a:prstGeom>
          <a:effectLst>
            <a:glow rad="127000">
              <a:schemeClr val="tx1">
                <a:lumMod val="95000"/>
                <a:lumOff val="5000"/>
                <a:alpha val="9000"/>
              </a:schemeClr>
            </a:glow>
          </a:effectLst>
        </p:spPr>
      </p:pic>
      <p:sp>
        <p:nvSpPr>
          <p:cNvPr id="13" name="Title 3">
            <a:extLst>
              <a:ext uri="{FF2B5EF4-FFF2-40B4-BE49-F238E27FC236}">
                <a16:creationId xmlns:a16="http://schemas.microsoft.com/office/drawing/2014/main" id="{1C945320-750A-4829-9DE9-8AA0CACEAC77}"/>
              </a:ext>
            </a:extLst>
          </p:cNvPr>
          <p:cNvSpPr txBox="1">
            <a:spLocks/>
          </p:cNvSpPr>
          <p:nvPr/>
        </p:nvSpPr>
        <p:spPr>
          <a:xfrm>
            <a:off x="1650841" y="6048226"/>
            <a:ext cx="6451917" cy="921702"/>
          </a:xfrm>
          <a:prstGeom prst="rect">
            <a:avLst/>
          </a:prstGeom>
        </p:spPr>
        <p:txBody>
          <a:bodyP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latin typeface="Poppins" panose="00000500000000000000" pitchFamily="2" charset="0"/>
                <a:cs typeface="Poppins" panose="00000500000000000000" pitchFamily="2" charset="0"/>
              </a:rPr>
              <a:t>We use assessment to match your child the right level of book</a:t>
            </a:r>
          </a:p>
        </p:txBody>
      </p:sp>
    </p:spTree>
    <p:extLst>
      <p:ext uri="{BB962C8B-B14F-4D97-AF65-F5344CB8AC3E}">
        <p14:creationId xmlns:p14="http://schemas.microsoft.com/office/powerpoint/2010/main" val="881067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4AE6B3E3-4826-494A-90F7-DF0208234DCD}"/>
              </a:ext>
            </a:extLst>
          </p:cNvPr>
          <p:cNvSpPr txBox="1"/>
          <p:nvPr/>
        </p:nvSpPr>
        <p:spPr>
          <a:xfrm>
            <a:off x="503361" y="914400"/>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Book </a:t>
            </a:r>
            <a:r>
              <a:rPr lang="en-US" sz="4399" b="1" dirty="0">
                <a:solidFill>
                  <a:srgbClr val="FAB540"/>
                </a:solidFill>
                <a:latin typeface="Poppins Bold"/>
                <a:ea typeface="Poppins Bold"/>
                <a:cs typeface="Poppins Bold"/>
                <a:sym typeface="Poppins Bold"/>
              </a:rPr>
              <a:t>Matching</a:t>
            </a:r>
            <a:endParaRPr lang="en-US" sz="4399" b="1" dirty="0">
              <a:solidFill>
                <a:srgbClr val="008037"/>
              </a:solidFill>
              <a:latin typeface="Poppins Bold"/>
              <a:ea typeface="Poppins Bold"/>
              <a:cs typeface="Poppins Bold"/>
              <a:sym typeface="Poppins Bold"/>
            </a:endParaRPr>
          </a:p>
        </p:txBody>
      </p:sp>
      <p:pic>
        <p:nvPicPr>
          <p:cNvPr id="14" name="Picture 13" descr="A child writing on a piece of paper&#10;&#10;Description automatically generated with medium confidence">
            <a:extLst>
              <a:ext uri="{FF2B5EF4-FFF2-40B4-BE49-F238E27FC236}">
                <a16:creationId xmlns:a16="http://schemas.microsoft.com/office/drawing/2014/main" id="{EFCC6587-15DF-4875-949B-C089687BAB49}"/>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4761588" y="2667000"/>
            <a:ext cx="4608511" cy="3127204"/>
          </a:xfrm>
          <a:prstGeom prst="roundRect">
            <a:avLst/>
          </a:prstGeom>
        </p:spPr>
      </p:pic>
      <p:sp>
        <p:nvSpPr>
          <p:cNvPr id="15" name="Text Placeholder 1">
            <a:extLst>
              <a:ext uri="{FF2B5EF4-FFF2-40B4-BE49-F238E27FC236}">
                <a16:creationId xmlns:a16="http://schemas.microsoft.com/office/drawing/2014/main" id="{EB8787CF-B2F3-4A5B-BA7B-2DA8654B83A4}"/>
              </a:ext>
            </a:extLst>
          </p:cNvPr>
          <p:cNvSpPr txBox="1">
            <a:spLocks/>
          </p:cNvSpPr>
          <p:nvPr/>
        </p:nvSpPr>
        <p:spPr>
          <a:xfrm>
            <a:off x="383501" y="2295621"/>
            <a:ext cx="4262874" cy="4105179"/>
          </a:xfrm>
          <a:prstGeom prst="rect">
            <a:avLst/>
          </a:prstGeom>
        </p:spPr>
        <p:txBody>
          <a:bodyPr vert="horz" lIns="73152" tIns="36576" rIns="73152" bIns="36576" rtlCol="0" anchor="t">
            <a:normAutofit lnSpcReduction="10000"/>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920" b="1" dirty="0">
                <a:solidFill>
                  <a:schemeClr val="tx1"/>
                </a:solidFill>
                <a:latin typeface="Poppins" panose="00000500000000000000" pitchFamily="2" charset="0"/>
                <a:cs typeface="Poppins" panose="00000500000000000000" pitchFamily="2" charset="0"/>
              </a:rPr>
              <a:t>This means that your child should: </a:t>
            </a:r>
          </a:p>
          <a:p>
            <a:endParaRPr lang="en-US" sz="1920" b="1" dirty="0">
              <a:solidFill>
                <a:schemeClr val="tx1"/>
              </a:solidFill>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en-US" sz="1920" dirty="0">
                <a:solidFill>
                  <a:schemeClr val="tx1"/>
                </a:solidFill>
                <a:latin typeface="Poppins" panose="00000500000000000000" pitchFamily="2" charset="0"/>
                <a:cs typeface="Poppins" panose="00000500000000000000" pitchFamily="2" charset="0"/>
              </a:rPr>
              <a:t>know all the sounds and tricky words in their phonics book well</a:t>
            </a:r>
          </a:p>
          <a:p>
            <a:pPr marL="342900" indent="-342900">
              <a:buFont typeface="Arial" panose="020B0604020202020204" pitchFamily="34" charset="0"/>
              <a:buChar char="•"/>
            </a:pPr>
            <a:r>
              <a:rPr lang="en-US" sz="1920" dirty="0">
                <a:solidFill>
                  <a:schemeClr val="tx1"/>
                </a:solidFill>
                <a:latin typeface="Poppins" panose="00000500000000000000" pitchFamily="2" charset="0"/>
                <a:cs typeface="Poppins" panose="00000500000000000000" pitchFamily="2" charset="0"/>
              </a:rPr>
              <a:t>read many of the words by silent blending (in their head) – their reading will be automatic</a:t>
            </a:r>
          </a:p>
          <a:p>
            <a:pPr marL="342900" indent="-342900">
              <a:buFont typeface="Arial" panose="020B0604020202020204" pitchFamily="34" charset="0"/>
              <a:buChar char="•"/>
            </a:pPr>
            <a:r>
              <a:rPr lang="en-US" sz="1920" dirty="0">
                <a:solidFill>
                  <a:schemeClr val="tx1"/>
                </a:solidFill>
                <a:latin typeface="Poppins" panose="00000500000000000000" pitchFamily="2" charset="0"/>
                <a:cs typeface="Poppins" panose="00000500000000000000" pitchFamily="2" charset="0"/>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Tree>
    <p:extLst>
      <p:ext uri="{BB962C8B-B14F-4D97-AF65-F5344CB8AC3E}">
        <p14:creationId xmlns:p14="http://schemas.microsoft.com/office/powerpoint/2010/main" val="3455039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4AE6B3E3-4826-494A-90F7-DF0208234DCD}"/>
              </a:ext>
            </a:extLst>
          </p:cNvPr>
          <p:cNvSpPr txBox="1"/>
          <p:nvPr/>
        </p:nvSpPr>
        <p:spPr>
          <a:xfrm>
            <a:off x="503361" y="914400"/>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Home </a:t>
            </a:r>
            <a:r>
              <a:rPr lang="en-US" sz="4399" b="1" dirty="0">
                <a:solidFill>
                  <a:srgbClr val="FAB540"/>
                </a:solidFill>
                <a:latin typeface="Poppins Bold"/>
                <a:ea typeface="Poppins Bold"/>
                <a:cs typeface="Poppins Bold"/>
                <a:sym typeface="Poppins Bold"/>
              </a:rPr>
              <a:t>Reading</a:t>
            </a:r>
            <a:endParaRPr lang="en-US" sz="4399" b="1" dirty="0">
              <a:solidFill>
                <a:srgbClr val="008037"/>
              </a:solidFill>
              <a:latin typeface="Poppins Bold"/>
              <a:ea typeface="Poppins Bold"/>
              <a:cs typeface="Poppins Bold"/>
              <a:sym typeface="Poppins Bold"/>
            </a:endParaRPr>
          </a:p>
        </p:txBody>
      </p:sp>
      <p:grpSp>
        <p:nvGrpSpPr>
          <p:cNvPr id="2" name="Group 1">
            <a:extLst>
              <a:ext uri="{FF2B5EF4-FFF2-40B4-BE49-F238E27FC236}">
                <a16:creationId xmlns:a16="http://schemas.microsoft.com/office/drawing/2014/main" id="{83259D96-B345-4544-A168-9F56EFB08A07}"/>
              </a:ext>
            </a:extLst>
          </p:cNvPr>
          <p:cNvGrpSpPr/>
          <p:nvPr/>
        </p:nvGrpSpPr>
        <p:grpSpPr>
          <a:xfrm>
            <a:off x="1621941" y="2206476"/>
            <a:ext cx="6360343" cy="4200227"/>
            <a:chOff x="1696629" y="2008308"/>
            <a:chExt cx="6360343" cy="4200227"/>
          </a:xfrm>
        </p:grpSpPr>
        <p:pic>
          <p:nvPicPr>
            <p:cNvPr id="5" name="Picture 4">
              <a:extLst>
                <a:ext uri="{FF2B5EF4-FFF2-40B4-BE49-F238E27FC236}">
                  <a16:creationId xmlns:a16="http://schemas.microsoft.com/office/drawing/2014/main" id="{12BE46F3-10DD-490A-9762-11740A33D2D1}"/>
                </a:ext>
              </a:extLst>
            </p:cNvPr>
            <p:cNvPicPr>
              <a:picLocks noChangeAspect="1"/>
            </p:cNvPicPr>
            <p:nvPr/>
          </p:nvPicPr>
          <p:blipFill>
            <a:blip r:embed="rId3"/>
            <a:stretch>
              <a:fillRect/>
            </a:stretch>
          </p:blipFill>
          <p:spPr>
            <a:xfrm>
              <a:off x="1696629" y="2008308"/>
              <a:ext cx="6360343" cy="4200227"/>
            </a:xfrm>
            <a:prstGeom prst="rect">
              <a:avLst/>
            </a:prstGeom>
          </p:spPr>
        </p:pic>
        <p:pic>
          <p:nvPicPr>
            <p:cNvPr id="6" name="Picture 5">
              <a:extLst>
                <a:ext uri="{FF2B5EF4-FFF2-40B4-BE49-F238E27FC236}">
                  <a16:creationId xmlns:a16="http://schemas.microsoft.com/office/drawing/2014/main" id="{3436B3E4-A189-4B3A-8346-715B0E58AC03}"/>
                </a:ext>
              </a:extLst>
            </p:cNvPr>
            <p:cNvPicPr>
              <a:picLocks noChangeAspect="1"/>
            </p:cNvPicPr>
            <p:nvPr/>
          </p:nvPicPr>
          <p:blipFill>
            <a:blip r:embed="rId4"/>
            <a:stretch>
              <a:fillRect/>
            </a:stretch>
          </p:blipFill>
          <p:spPr>
            <a:xfrm>
              <a:off x="5337652" y="4176058"/>
              <a:ext cx="1215439" cy="1215439"/>
            </a:xfrm>
            <a:prstGeom prst="rect">
              <a:avLst/>
            </a:prstGeom>
          </p:spPr>
        </p:pic>
        <p:pic>
          <p:nvPicPr>
            <p:cNvPr id="7" name="Picture 6">
              <a:extLst>
                <a:ext uri="{FF2B5EF4-FFF2-40B4-BE49-F238E27FC236}">
                  <a16:creationId xmlns:a16="http://schemas.microsoft.com/office/drawing/2014/main" id="{D84FBDB9-1681-4A94-82F1-72BF1A1216F1}"/>
                </a:ext>
              </a:extLst>
            </p:cNvPr>
            <p:cNvPicPr>
              <a:picLocks noChangeAspect="1"/>
            </p:cNvPicPr>
            <p:nvPr/>
          </p:nvPicPr>
          <p:blipFill>
            <a:blip r:embed="rId5"/>
            <a:stretch>
              <a:fillRect/>
            </a:stretch>
          </p:blipFill>
          <p:spPr>
            <a:xfrm>
              <a:off x="3175431" y="4446404"/>
              <a:ext cx="709006" cy="709006"/>
            </a:xfrm>
            <a:prstGeom prst="rect">
              <a:avLst/>
            </a:prstGeom>
          </p:spPr>
        </p:pic>
        <p:grpSp>
          <p:nvGrpSpPr>
            <p:cNvPr id="8" name="Group 7">
              <a:extLst>
                <a:ext uri="{FF2B5EF4-FFF2-40B4-BE49-F238E27FC236}">
                  <a16:creationId xmlns:a16="http://schemas.microsoft.com/office/drawing/2014/main" id="{64316066-1DE1-49DF-8B6B-31484B0AB16C}"/>
                </a:ext>
              </a:extLst>
            </p:cNvPr>
            <p:cNvGrpSpPr/>
            <p:nvPr/>
          </p:nvGrpSpPr>
          <p:grpSpPr>
            <a:xfrm>
              <a:off x="4542439" y="3603708"/>
              <a:ext cx="668722" cy="668722"/>
              <a:chOff x="4871864" y="3573016"/>
              <a:chExt cx="720080" cy="720080"/>
            </a:xfrm>
          </p:grpSpPr>
          <p:sp>
            <p:nvSpPr>
              <p:cNvPr id="9" name="Rectangle 8">
                <a:extLst>
                  <a:ext uri="{FF2B5EF4-FFF2-40B4-BE49-F238E27FC236}">
                    <a16:creationId xmlns:a16="http://schemas.microsoft.com/office/drawing/2014/main" id="{CECEA2EC-A84A-40FB-AF46-29AF6AD7C04C}"/>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40" dirty="0"/>
              </a:p>
            </p:txBody>
          </p:sp>
          <p:sp>
            <p:nvSpPr>
              <p:cNvPr id="10" name="Rectangle 9">
                <a:extLst>
                  <a:ext uri="{FF2B5EF4-FFF2-40B4-BE49-F238E27FC236}">
                    <a16:creationId xmlns:a16="http://schemas.microsoft.com/office/drawing/2014/main" id="{32E46139-76C1-4525-8620-F10CADAA99D6}"/>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40" dirty="0"/>
              </a:p>
            </p:txBody>
          </p:sp>
        </p:grpSp>
      </p:grpSp>
      <p:pic>
        <p:nvPicPr>
          <p:cNvPr id="11" name="Picture 10">
            <a:extLst>
              <a:ext uri="{FF2B5EF4-FFF2-40B4-BE49-F238E27FC236}">
                <a16:creationId xmlns:a16="http://schemas.microsoft.com/office/drawing/2014/main" id="{912DC17A-958D-4B70-A2C4-82347848A2E9}"/>
              </a:ext>
            </a:extLst>
          </p:cNvPr>
          <p:cNvPicPr>
            <a:picLocks noChangeAspect="1"/>
          </p:cNvPicPr>
          <p:nvPr/>
        </p:nvPicPr>
        <p:blipFill>
          <a:blip r:embed="rId6"/>
          <a:stretch>
            <a:fillRect/>
          </a:stretch>
        </p:blipFill>
        <p:spPr>
          <a:xfrm>
            <a:off x="214849" y="3090627"/>
            <a:ext cx="2387079" cy="2262951"/>
          </a:xfrm>
          <a:prstGeom prst="rect">
            <a:avLst/>
          </a:prstGeom>
          <a:effectLst>
            <a:glow rad="127000">
              <a:schemeClr val="tx1">
                <a:lumMod val="95000"/>
                <a:lumOff val="5000"/>
                <a:alpha val="6000"/>
              </a:schemeClr>
            </a:glow>
          </a:effectLst>
        </p:spPr>
      </p:pic>
      <p:pic>
        <p:nvPicPr>
          <p:cNvPr id="12" name="Picture 11">
            <a:extLst>
              <a:ext uri="{FF2B5EF4-FFF2-40B4-BE49-F238E27FC236}">
                <a16:creationId xmlns:a16="http://schemas.microsoft.com/office/drawing/2014/main" id="{CC02D82C-E2F6-4F39-B73C-DB3973759D3E}"/>
              </a:ext>
            </a:extLst>
          </p:cNvPr>
          <p:cNvPicPr>
            <a:picLocks noChangeAspect="1"/>
          </p:cNvPicPr>
          <p:nvPr/>
        </p:nvPicPr>
        <p:blipFill>
          <a:blip r:embed="rId7"/>
          <a:stretch>
            <a:fillRect/>
          </a:stretch>
        </p:blipFill>
        <p:spPr>
          <a:xfrm>
            <a:off x="6955040" y="1170660"/>
            <a:ext cx="2321978" cy="2883746"/>
          </a:xfrm>
          <a:prstGeom prst="rect">
            <a:avLst/>
          </a:prstGeom>
          <a:effectLst>
            <a:glow rad="127000">
              <a:schemeClr val="tx1">
                <a:lumMod val="95000"/>
                <a:lumOff val="5000"/>
                <a:alpha val="6000"/>
              </a:schemeClr>
            </a:glow>
          </a:effectLst>
        </p:spPr>
      </p:pic>
      <p:pic>
        <p:nvPicPr>
          <p:cNvPr id="2050" name="Picture 2" descr="Oxford Reading Tree Songbirds Phonics: Level 6: Where Were You, Bert?">
            <a:extLst>
              <a:ext uri="{FF2B5EF4-FFF2-40B4-BE49-F238E27FC236}">
                <a16:creationId xmlns:a16="http://schemas.microsoft.com/office/drawing/2014/main" id="{815FC302-9434-43C5-B553-E893765D1D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55040" y="4476015"/>
            <a:ext cx="2321978" cy="2627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932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4AE6B3E3-4826-494A-90F7-DF0208234DCD}"/>
              </a:ext>
            </a:extLst>
          </p:cNvPr>
          <p:cNvSpPr txBox="1"/>
          <p:nvPr/>
        </p:nvSpPr>
        <p:spPr>
          <a:xfrm>
            <a:off x="503361" y="914400"/>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Home </a:t>
            </a:r>
            <a:r>
              <a:rPr lang="en-US" sz="4399" b="1" dirty="0">
                <a:solidFill>
                  <a:srgbClr val="FAB540"/>
                </a:solidFill>
                <a:latin typeface="Poppins Bold"/>
                <a:ea typeface="Poppins Bold"/>
                <a:cs typeface="Poppins Bold"/>
                <a:sym typeface="Poppins Bold"/>
              </a:rPr>
              <a:t>Reading</a:t>
            </a:r>
            <a:endParaRPr lang="en-US" sz="4399" b="1" dirty="0">
              <a:solidFill>
                <a:srgbClr val="008037"/>
              </a:solidFill>
              <a:latin typeface="Poppins Bold"/>
              <a:ea typeface="Poppins Bold"/>
              <a:cs typeface="Poppins Bold"/>
              <a:sym typeface="Poppins Bold"/>
            </a:endParaRPr>
          </a:p>
        </p:txBody>
      </p:sp>
      <p:sp>
        <p:nvSpPr>
          <p:cNvPr id="13" name="Text Placeholder 1">
            <a:extLst>
              <a:ext uri="{FF2B5EF4-FFF2-40B4-BE49-F238E27FC236}">
                <a16:creationId xmlns:a16="http://schemas.microsoft.com/office/drawing/2014/main" id="{D2F658C5-43CF-4A48-8754-05A36C185FFF}"/>
              </a:ext>
            </a:extLst>
          </p:cNvPr>
          <p:cNvSpPr txBox="1">
            <a:spLocks/>
          </p:cNvSpPr>
          <p:nvPr/>
        </p:nvSpPr>
        <p:spPr>
          <a:xfrm>
            <a:off x="473220" y="2359613"/>
            <a:ext cx="4683334" cy="3011922"/>
          </a:xfrm>
          <a:prstGeom prst="rect">
            <a:avLst/>
          </a:prstGeom>
        </p:spPr>
        <p:txBody>
          <a:bodyPr vert="horz" lIns="73152" tIns="36576" rIns="73152" bIns="36576" rtlCol="0" anchor="t">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solidFill>
                  <a:schemeClr val="tx1"/>
                </a:solidFill>
                <a:latin typeface="Poppins" panose="00000500000000000000" pitchFamily="2" charset="0"/>
                <a:cs typeface="Poppins" panose="00000500000000000000" pitchFamily="2" charset="0"/>
              </a:rPr>
              <a:t>Your child should be able to read their book without your help.</a:t>
            </a:r>
          </a:p>
          <a:p>
            <a:pPr marL="342900" indent="-342900">
              <a:buFont typeface="Arial" panose="020B0604020202020204" pitchFamily="34" charset="0"/>
              <a:buChar char="•"/>
            </a:pPr>
            <a:r>
              <a:rPr lang="en-US" sz="2400" dirty="0">
                <a:solidFill>
                  <a:schemeClr val="tx1"/>
                </a:solidFill>
                <a:latin typeface="Poppins" panose="00000500000000000000" pitchFamily="2" charset="0"/>
                <a:cs typeface="Poppins" panose="00000500000000000000" pitchFamily="2" charset="0"/>
              </a:rPr>
              <a:t>If they can’t read a word, read it to them.</a:t>
            </a:r>
          </a:p>
          <a:p>
            <a:pPr marL="342900" indent="-342900">
              <a:buFont typeface="Arial" panose="020B0604020202020204" pitchFamily="34" charset="0"/>
              <a:buChar char="•"/>
            </a:pPr>
            <a:r>
              <a:rPr lang="en-US" sz="2400" dirty="0">
                <a:solidFill>
                  <a:schemeClr val="tx1"/>
                </a:solidFill>
                <a:latin typeface="Poppins" panose="00000500000000000000" pitchFamily="2" charset="0"/>
                <a:cs typeface="Poppins" panose="00000500000000000000" pitchFamily="2" charset="0"/>
              </a:rPr>
              <a:t>Talk about the book and celebrate their success.</a:t>
            </a:r>
          </a:p>
        </p:txBody>
      </p:sp>
      <p:pic>
        <p:nvPicPr>
          <p:cNvPr id="14" name="Picture 13">
            <a:extLst>
              <a:ext uri="{FF2B5EF4-FFF2-40B4-BE49-F238E27FC236}">
                <a16:creationId xmlns:a16="http://schemas.microsoft.com/office/drawing/2014/main" id="{348F262F-37B6-4E39-AD91-64024A24D248}"/>
              </a:ext>
            </a:extLst>
          </p:cNvPr>
          <p:cNvPicPr>
            <a:picLocks noChangeAspect="1"/>
          </p:cNvPicPr>
          <p:nvPr/>
        </p:nvPicPr>
        <p:blipFill>
          <a:blip r:embed="rId3"/>
          <a:stretch>
            <a:fillRect/>
          </a:stretch>
        </p:blipFill>
        <p:spPr>
          <a:xfrm>
            <a:off x="5568077" y="2678291"/>
            <a:ext cx="2494291" cy="2374566"/>
          </a:xfrm>
          <a:prstGeom prst="rect">
            <a:avLst/>
          </a:prstGeom>
          <a:effectLst>
            <a:glow rad="127000">
              <a:schemeClr val="tx1">
                <a:alpha val="4000"/>
              </a:schemeClr>
            </a:glow>
          </a:effectLst>
        </p:spPr>
      </p:pic>
      <p:pic>
        <p:nvPicPr>
          <p:cNvPr id="15" name="Picture 14">
            <a:extLst>
              <a:ext uri="{FF2B5EF4-FFF2-40B4-BE49-F238E27FC236}">
                <a16:creationId xmlns:a16="http://schemas.microsoft.com/office/drawing/2014/main" id="{17DB8010-760A-496C-A2AC-8D2D488F179A}"/>
              </a:ext>
            </a:extLst>
          </p:cNvPr>
          <p:cNvPicPr>
            <a:picLocks noChangeAspect="1"/>
          </p:cNvPicPr>
          <p:nvPr/>
        </p:nvPicPr>
        <p:blipFill>
          <a:blip r:embed="rId4"/>
          <a:stretch>
            <a:fillRect/>
          </a:stretch>
        </p:blipFill>
        <p:spPr>
          <a:xfrm>
            <a:off x="6604992" y="3484781"/>
            <a:ext cx="2477075" cy="2358176"/>
          </a:xfrm>
          <a:prstGeom prst="rect">
            <a:avLst/>
          </a:prstGeom>
          <a:effectLst>
            <a:glow rad="127000">
              <a:schemeClr val="tx1">
                <a:alpha val="4000"/>
              </a:schemeClr>
            </a:glow>
          </a:effectLst>
        </p:spPr>
      </p:pic>
    </p:spTree>
    <p:extLst>
      <p:ext uri="{BB962C8B-B14F-4D97-AF65-F5344CB8AC3E}">
        <p14:creationId xmlns:p14="http://schemas.microsoft.com/office/powerpoint/2010/main" val="2379346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4AE6B3E3-4826-494A-90F7-DF0208234DCD}"/>
              </a:ext>
            </a:extLst>
          </p:cNvPr>
          <p:cNvSpPr txBox="1"/>
          <p:nvPr/>
        </p:nvSpPr>
        <p:spPr>
          <a:xfrm>
            <a:off x="503361" y="914400"/>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Home </a:t>
            </a:r>
            <a:r>
              <a:rPr lang="en-US" sz="4399" b="1" dirty="0">
                <a:solidFill>
                  <a:srgbClr val="FAB540"/>
                </a:solidFill>
                <a:latin typeface="Poppins Bold"/>
                <a:ea typeface="Poppins Bold"/>
                <a:cs typeface="Poppins Bold"/>
                <a:sym typeface="Poppins Bold"/>
              </a:rPr>
              <a:t>Reading</a:t>
            </a:r>
            <a:endParaRPr lang="en-US" sz="4399" b="1" dirty="0">
              <a:solidFill>
                <a:srgbClr val="008037"/>
              </a:solidFill>
              <a:latin typeface="Poppins Bold"/>
              <a:ea typeface="Poppins Bold"/>
              <a:cs typeface="Poppins Bold"/>
              <a:sym typeface="Poppins Bold"/>
            </a:endParaRPr>
          </a:p>
        </p:txBody>
      </p:sp>
      <p:sp>
        <p:nvSpPr>
          <p:cNvPr id="6" name="Text Placeholder 5">
            <a:extLst>
              <a:ext uri="{FF2B5EF4-FFF2-40B4-BE49-F238E27FC236}">
                <a16:creationId xmlns:a16="http://schemas.microsoft.com/office/drawing/2014/main" id="{3AD28C05-3686-4694-9FA2-D65C184848A1}"/>
              </a:ext>
            </a:extLst>
          </p:cNvPr>
          <p:cNvSpPr txBox="1">
            <a:spLocks/>
          </p:cNvSpPr>
          <p:nvPr/>
        </p:nvSpPr>
        <p:spPr>
          <a:xfrm>
            <a:off x="383357" y="2254473"/>
            <a:ext cx="5299789" cy="3513990"/>
          </a:xfrm>
          <a:prstGeom prst="rect">
            <a:avLst/>
          </a:prstGeom>
        </p:spPr>
        <p:txBody>
          <a:bodyPr vert="horz" lIns="73152" tIns="36576" rIns="73152" bIns="36576" rtlCol="0" anchor="t">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800" b="1" dirty="0">
                <a:solidFill>
                  <a:schemeClr val="tx1"/>
                </a:solidFill>
                <a:latin typeface="Poppins" panose="00000500000000000000" pitchFamily="2" charset="0"/>
                <a:cs typeface="Poppins" panose="00000500000000000000" pitchFamily="2" charset="0"/>
              </a:rPr>
              <a:t>The library book is for YOU to read:</a:t>
            </a:r>
          </a:p>
          <a:p>
            <a:pPr>
              <a:spcBef>
                <a:spcPts val="480"/>
              </a:spcBef>
            </a:pPr>
            <a:r>
              <a:rPr lang="en-US" sz="1920" dirty="0">
                <a:solidFill>
                  <a:schemeClr val="tx1"/>
                </a:solidFill>
                <a:latin typeface="Poppins" panose="00000500000000000000" pitchFamily="2" charset="0"/>
                <a:cs typeface="Poppins" panose="00000500000000000000" pitchFamily="2" charset="0"/>
              </a:rPr>
              <a:t>Make the story sound as exciting as you can by changing your voice.</a:t>
            </a:r>
          </a:p>
          <a:p>
            <a:pPr>
              <a:spcBef>
                <a:spcPts val="480"/>
              </a:spcBef>
            </a:pPr>
            <a:r>
              <a:rPr lang="en-US" sz="1920" dirty="0">
                <a:solidFill>
                  <a:schemeClr val="tx1"/>
                </a:solidFill>
                <a:latin typeface="Poppins" panose="00000500000000000000" pitchFamily="2" charset="0"/>
                <a:cs typeface="Poppins" panose="00000500000000000000" pitchFamily="2" charset="0"/>
              </a:rPr>
              <a:t>Talk with your child as much as you can:</a:t>
            </a:r>
          </a:p>
          <a:p>
            <a:pPr lvl="1">
              <a:spcBef>
                <a:spcPts val="480"/>
              </a:spcBef>
              <a:buFont typeface="Courier New" panose="02070309020205020404" pitchFamily="49" charset="0"/>
              <a:buChar char="o"/>
            </a:pPr>
            <a:r>
              <a:rPr lang="en-US" dirty="0">
                <a:latin typeface="Poppins" panose="00000500000000000000" pitchFamily="2" charset="0"/>
                <a:cs typeface="Poppins" panose="00000500000000000000" pitchFamily="2" charset="0"/>
              </a:rPr>
              <a:t>Introduce new and exciting language.</a:t>
            </a:r>
          </a:p>
          <a:p>
            <a:pPr lvl="1">
              <a:spcBef>
                <a:spcPts val="480"/>
              </a:spcBef>
              <a:buFont typeface="Courier New" panose="02070309020205020404" pitchFamily="49" charset="0"/>
              <a:buChar char="o"/>
            </a:pPr>
            <a:r>
              <a:rPr lang="en-US" dirty="0">
                <a:latin typeface="Poppins" panose="00000500000000000000" pitchFamily="2" charset="0"/>
                <a:cs typeface="Poppins" panose="00000500000000000000" pitchFamily="2" charset="0"/>
              </a:rPr>
              <a:t>Encourage your child to use new vocabulary.</a:t>
            </a:r>
          </a:p>
          <a:p>
            <a:pPr lvl="1">
              <a:spcBef>
                <a:spcPts val="480"/>
              </a:spcBef>
              <a:buFont typeface="Courier New" panose="02070309020205020404" pitchFamily="49" charset="0"/>
              <a:buChar char="o"/>
            </a:pPr>
            <a:r>
              <a:rPr lang="en-US" dirty="0">
                <a:latin typeface="Poppins" panose="00000500000000000000" pitchFamily="2" charset="0"/>
                <a:cs typeface="Poppins" panose="00000500000000000000" pitchFamily="2" charset="0"/>
              </a:rPr>
              <a:t>Make up sentences together.</a:t>
            </a:r>
          </a:p>
          <a:p>
            <a:pPr lvl="1">
              <a:spcBef>
                <a:spcPts val="480"/>
              </a:spcBef>
              <a:buFont typeface="Courier New" panose="02070309020205020404" pitchFamily="49" charset="0"/>
              <a:buChar char="o"/>
            </a:pPr>
            <a:r>
              <a:rPr lang="en-US" dirty="0">
                <a:latin typeface="Poppins" panose="00000500000000000000" pitchFamily="2" charset="0"/>
                <a:cs typeface="Poppins" panose="00000500000000000000" pitchFamily="2" charset="0"/>
              </a:rPr>
              <a:t>Find different words to use.</a:t>
            </a:r>
          </a:p>
          <a:p>
            <a:pPr lvl="1">
              <a:spcBef>
                <a:spcPts val="480"/>
              </a:spcBef>
              <a:buFont typeface="Courier New" panose="02070309020205020404" pitchFamily="49" charset="0"/>
              <a:buChar char="o"/>
            </a:pPr>
            <a:r>
              <a:rPr lang="en-US" dirty="0">
                <a:latin typeface="Poppins" panose="00000500000000000000" pitchFamily="2" charset="0"/>
                <a:cs typeface="Poppins" panose="00000500000000000000" pitchFamily="2" charset="0"/>
              </a:rPr>
              <a:t>Describe things you see.</a:t>
            </a:r>
          </a:p>
        </p:txBody>
      </p:sp>
      <p:pic>
        <p:nvPicPr>
          <p:cNvPr id="7" name="Picture 6" descr="A person and a child reading a book&#10;&#10;Description automatically generated with medium confidence">
            <a:extLst>
              <a:ext uri="{FF2B5EF4-FFF2-40B4-BE49-F238E27FC236}">
                <a16:creationId xmlns:a16="http://schemas.microsoft.com/office/drawing/2014/main" id="{ABADEE76-6FAC-4F18-8315-16690B31634B}"/>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5890666" y="2447866"/>
            <a:ext cx="3487598" cy="3127204"/>
          </a:xfrm>
          <a:prstGeom prst="roundRect">
            <a:avLst/>
          </a:prstGeom>
        </p:spPr>
      </p:pic>
    </p:spTree>
    <p:extLst>
      <p:ext uri="{BB962C8B-B14F-4D97-AF65-F5344CB8AC3E}">
        <p14:creationId xmlns:p14="http://schemas.microsoft.com/office/powerpoint/2010/main" val="1859099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4AE6B3E3-4826-494A-90F7-DF0208234DCD}"/>
              </a:ext>
            </a:extLst>
          </p:cNvPr>
          <p:cNvSpPr txBox="1"/>
          <p:nvPr/>
        </p:nvSpPr>
        <p:spPr>
          <a:xfrm>
            <a:off x="503361" y="914400"/>
            <a:ext cx="9250239"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Home </a:t>
            </a:r>
            <a:r>
              <a:rPr lang="en-US" sz="4399" b="1" dirty="0">
                <a:solidFill>
                  <a:srgbClr val="FAB540"/>
                </a:solidFill>
                <a:latin typeface="Poppins Bold"/>
                <a:ea typeface="Poppins Bold"/>
                <a:cs typeface="Poppins Bold"/>
                <a:sym typeface="Poppins Bold"/>
              </a:rPr>
              <a:t>Reading</a:t>
            </a:r>
            <a:endParaRPr lang="en-US" sz="4399" b="1" dirty="0">
              <a:solidFill>
                <a:srgbClr val="008037"/>
              </a:solidFill>
              <a:latin typeface="Poppins Bold"/>
              <a:ea typeface="Poppins Bold"/>
              <a:cs typeface="Poppins Bold"/>
              <a:sym typeface="Poppins Bold"/>
            </a:endParaRPr>
          </a:p>
        </p:txBody>
      </p:sp>
      <p:sp>
        <p:nvSpPr>
          <p:cNvPr id="9" name="TextBox 8">
            <a:extLst>
              <a:ext uri="{FF2B5EF4-FFF2-40B4-BE49-F238E27FC236}">
                <a16:creationId xmlns:a16="http://schemas.microsoft.com/office/drawing/2014/main" id="{4AA6364F-1DAE-46F6-84DB-DCDE799CE9F2}"/>
              </a:ext>
            </a:extLst>
          </p:cNvPr>
          <p:cNvSpPr txBox="1"/>
          <p:nvPr/>
        </p:nvSpPr>
        <p:spPr>
          <a:xfrm>
            <a:off x="1394680" y="6781800"/>
            <a:ext cx="7467600" cy="369332"/>
          </a:xfrm>
          <a:prstGeom prst="rect">
            <a:avLst/>
          </a:prstGeom>
          <a:noFill/>
        </p:spPr>
        <p:txBody>
          <a:bodyPr wrap="square">
            <a:spAutoFit/>
          </a:bodyPr>
          <a:lstStyle/>
          <a:p>
            <a:r>
              <a:rPr lang="en-US" i="0" dirty="0">
                <a:latin typeface="Calibri"/>
                <a:cs typeface="Calibri"/>
                <a:hlinkClick r:id="rId3"/>
              </a:rPr>
              <a:t>https://www.littlewandlelettersandsounds.org.uk/resources/for-parents/</a:t>
            </a:r>
            <a:r>
              <a:rPr lang="en-US" i="0" dirty="0">
                <a:latin typeface="Calibri"/>
                <a:cs typeface="Calibri"/>
              </a:rPr>
              <a:t> </a:t>
            </a:r>
          </a:p>
        </p:txBody>
      </p:sp>
      <p:pic>
        <p:nvPicPr>
          <p:cNvPr id="4" name="Picture 3">
            <a:extLst>
              <a:ext uri="{FF2B5EF4-FFF2-40B4-BE49-F238E27FC236}">
                <a16:creationId xmlns:a16="http://schemas.microsoft.com/office/drawing/2014/main" id="{DDD75F4A-850B-44FA-A70B-908CAF878125}"/>
              </a:ext>
            </a:extLst>
          </p:cNvPr>
          <p:cNvPicPr>
            <a:picLocks noChangeAspect="1"/>
          </p:cNvPicPr>
          <p:nvPr/>
        </p:nvPicPr>
        <p:blipFill>
          <a:blip r:embed="rId4"/>
          <a:stretch>
            <a:fillRect/>
          </a:stretch>
        </p:blipFill>
        <p:spPr>
          <a:xfrm>
            <a:off x="503361" y="1676400"/>
            <a:ext cx="4732139" cy="2743200"/>
          </a:xfrm>
          <a:prstGeom prst="rect">
            <a:avLst/>
          </a:prstGeom>
        </p:spPr>
      </p:pic>
      <p:pic>
        <p:nvPicPr>
          <p:cNvPr id="6" name="Picture 5">
            <a:extLst>
              <a:ext uri="{FF2B5EF4-FFF2-40B4-BE49-F238E27FC236}">
                <a16:creationId xmlns:a16="http://schemas.microsoft.com/office/drawing/2014/main" id="{57F37AEC-3645-4178-9513-288E061BB905}"/>
              </a:ext>
            </a:extLst>
          </p:cNvPr>
          <p:cNvPicPr>
            <a:picLocks noChangeAspect="1"/>
          </p:cNvPicPr>
          <p:nvPr/>
        </p:nvPicPr>
        <p:blipFill>
          <a:blip r:embed="rId5"/>
          <a:stretch>
            <a:fillRect/>
          </a:stretch>
        </p:blipFill>
        <p:spPr>
          <a:xfrm>
            <a:off x="5001992" y="4067124"/>
            <a:ext cx="4411539" cy="2510632"/>
          </a:xfrm>
          <a:prstGeom prst="rect">
            <a:avLst/>
          </a:prstGeom>
        </p:spPr>
      </p:pic>
      <p:grpSp>
        <p:nvGrpSpPr>
          <p:cNvPr id="11" name="Group 10">
            <a:extLst>
              <a:ext uri="{FF2B5EF4-FFF2-40B4-BE49-F238E27FC236}">
                <a16:creationId xmlns:a16="http://schemas.microsoft.com/office/drawing/2014/main" id="{8004A299-588D-41C9-AD35-B1EE3E83F489}"/>
              </a:ext>
            </a:extLst>
          </p:cNvPr>
          <p:cNvGrpSpPr/>
          <p:nvPr/>
        </p:nvGrpSpPr>
        <p:grpSpPr>
          <a:xfrm>
            <a:off x="465261" y="4431390"/>
            <a:ext cx="4411539" cy="1981294"/>
            <a:chOff x="0" y="-38100"/>
            <a:chExt cx="2310278" cy="777249"/>
          </a:xfrm>
        </p:grpSpPr>
        <p:sp>
          <p:nvSpPr>
            <p:cNvPr id="12" name="Freeform 13">
              <a:extLst>
                <a:ext uri="{FF2B5EF4-FFF2-40B4-BE49-F238E27FC236}">
                  <a16:creationId xmlns:a16="http://schemas.microsoft.com/office/drawing/2014/main" id="{DE7CD4CA-3FB1-4A31-95CE-8F12BD9898F1}"/>
                </a:ext>
              </a:extLst>
            </p:cNvPr>
            <p:cNvSpPr/>
            <p:nvPr/>
          </p:nvSpPr>
          <p:spPr>
            <a:xfrm>
              <a:off x="0" y="0"/>
              <a:ext cx="2310278" cy="739149"/>
            </a:xfrm>
            <a:custGeom>
              <a:avLst/>
              <a:gdLst/>
              <a:ahLst/>
              <a:cxnLst/>
              <a:rect l="l" t="t" r="r" b="b"/>
              <a:pathLst>
                <a:path w="2310278" h="739149">
                  <a:moveTo>
                    <a:pt x="44681" y="0"/>
                  </a:moveTo>
                  <a:lnTo>
                    <a:pt x="2265597" y="0"/>
                  </a:lnTo>
                  <a:cubicBezTo>
                    <a:pt x="2277447" y="0"/>
                    <a:pt x="2288812" y="4707"/>
                    <a:pt x="2297191" y="13087"/>
                  </a:cubicBezTo>
                  <a:cubicBezTo>
                    <a:pt x="2305571" y="21466"/>
                    <a:pt x="2310278" y="32831"/>
                    <a:pt x="2310278" y="44681"/>
                  </a:cubicBezTo>
                  <a:lnTo>
                    <a:pt x="2310278" y="694468"/>
                  </a:lnTo>
                  <a:cubicBezTo>
                    <a:pt x="2310278" y="706318"/>
                    <a:pt x="2305571" y="717683"/>
                    <a:pt x="2297191" y="726062"/>
                  </a:cubicBezTo>
                  <a:cubicBezTo>
                    <a:pt x="2288812" y="734442"/>
                    <a:pt x="2277447" y="739149"/>
                    <a:pt x="2265597" y="739149"/>
                  </a:cubicBezTo>
                  <a:lnTo>
                    <a:pt x="44681" y="739149"/>
                  </a:lnTo>
                  <a:cubicBezTo>
                    <a:pt x="32831" y="739149"/>
                    <a:pt x="21466" y="734442"/>
                    <a:pt x="13087" y="726062"/>
                  </a:cubicBezTo>
                  <a:cubicBezTo>
                    <a:pt x="4707" y="717683"/>
                    <a:pt x="0" y="706318"/>
                    <a:pt x="0" y="694468"/>
                  </a:cubicBezTo>
                  <a:lnTo>
                    <a:pt x="0" y="44681"/>
                  </a:lnTo>
                  <a:cubicBezTo>
                    <a:pt x="0" y="32831"/>
                    <a:pt x="4707" y="21466"/>
                    <a:pt x="13087" y="13087"/>
                  </a:cubicBezTo>
                  <a:cubicBezTo>
                    <a:pt x="21466" y="4707"/>
                    <a:pt x="32831" y="0"/>
                    <a:pt x="44681" y="0"/>
                  </a:cubicBezTo>
                  <a:close/>
                </a:path>
              </a:pathLst>
            </a:custGeom>
            <a:solidFill>
              <a:srgbClr val="FAB540"/>
            </a:solidFill>
            <a:ln w="66675" cap="rnd">
              <a:solidFill>
                <a:srgbClr val="FFFFFF"/>
              </a:solidFill>
              <a:prstDash val="solid"/>
              <a:round/>
            </a:ln>
          </p:spPr>
          <p:txBody>
            <a:bodyPr/>
            <a:lstStyle/>
            <a:p>
              <a:endParaRPr lang="en-GB"/>
            </a:p>
          </p:txBody>
        </p:sp>
        <p:sp>
          <p:nvSpPr>
            <p:cNvPr id="13" name="TextBox 14">
              <a:extLst>
                <a:ext uri="{FF2B5EF4-FFF2-40B4-BE49-F238E27FC236}">
                  <a16:creationId xmlns:a16="http://schemas.microsoft.com/office/drawing/2014/main" id="{9FED2A0E-4E31-4020-8C85-28064DAC7890}"/>
                </a:ext>
              </a:extLst>
            </p:cNvPr>
            <p:cNvSpPr txBox="1"/>
            <p:nvPr/>
          </p:nvSpPr>
          <p:spPr>
            <a:xfrm>
              <a:off x="0" y="-38100"/>
              <a:ext cx="2310278" cy="777249"/>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418"/>
                </a:lnSpc>
              </a:pPr>
              <a:endParaRPr/>
            </a:p>
          </p:txBody>
        </p:sp>
      </p:grpSp>
      <p:sp>
        <p:nvSpPr>
          <p:cNvPr id="14" name="TextBox 13">
            <a:extLst>
              <a:ext uri="{FF2B5EF4-FFF2-40B4-BE49-F238E27FC236}">
                <a16:creationId xmlns:a16="http://schemas.microsoft.com/office/drawing/2014/main" id="{9DB223FA-DD3F-4952-BBF2-EDFE31D9FF31}"/>
              </a:ext>
            </a:extLst>
          </p:cNvPr>
          <p:cNvSpPr txBox="1"/>
          <p:nvPr/>
        </p:nvSpPr>
        <p:spPr>
          <a:xfrm>
            <a:off x="431923" y="4649775"/>
            <a:ext cx="4444877" cy="1679819"/>
          </a:xfrm>
          <a:prstGeom prst="rect">
            <a:avLst/>
          </a:prstGeom>
          <a:noFill/>
        </p:spPr>
        <p:txBody>
          <a:bodyPr wrap="square">
            <a:spAutoFit/>
          </a:bodyPr>
          <a:lstStyle/>
          <a:p>
            <a:pPr marL="391494" lvl="1" indent="-195747" algn="l">
              <a:lnSpc>
                <a:spcPts val="2538"/>
              </a:lnSpc>
              <a:buFont typeface="Arial"/>
              <a:buChar char="•"/>
            </a:pPr>
            <a:r>
              <a:rPr lang="en-US" sz="1400" b="1" dirty="0">
                <a:solidFill>
                  <a:srgbClr val="000000"/>
                </a:solidFill>
                <a:latin typeface="Poppins Bold"/>
                <a:ea typeface="Poppins Bold"/>
                <a:cs typeface="Poppins Bold"/>
                <a:sym typeface="Poppins Bold"/>
              </a:rPr>
              <a:t>What is happening?</a:t>
            </a:r>
          </a:p>
          <a:p>
            <a:pPr marL="391494" lvl="1" indent="-195747" algn="l">
              <a:lnSpc>
                <a:spcPts val="2538"/>
              </a:lnSpc>
              <a:buFont typeface="Arial"/>
              <a:buChar char="•"/>
            </a:pPr>
            <a:r>
              <a:rPr lang="en-US" sz="1400" b="1" dirty="0">
                <a:solidFill>
                  <a:srgbClr val="000000"/>
                </a:solidFill>
                <a:latin typeface="Poppins Bold"/>
                <a:ea typeface="Poppins Bold"/>
                <a:cs typeface="Poppins Bold"/>
                <a:sym typeface="Poppins Bold"/>
              </a:rPr>
              <a:t>Who can you see?</a:t>
            </a:r>
          </a:p>
          <a:p>
            <a:pPr marL="391494" lvl="1" indent="-195747" algn="l">
              <a:lnSpc>
                <a:spcPts val="2538"/>
              </a:lnSpc>
              <a:buFont typeface="Arial"/>
              <a:buChar char="•"/>
            </a:pPr>
            <a:r>
              <a:rPr lang="en-US" sz="1400" b="1" dirty="0">
                <a:solidFill>
                  <a:srgbClr val="000000"/>
                </a:solidFill>
                <a:latin typeface="Poppins Bold"/>
                <a:ea typeface="Poppins Bold"/>
                <a:cs typeface="Poppins Bold"/>
                <a:sym typeface="Poppins Bold"/>
              </a:rPr>
              <a:t>Where is this?</a:t>
            </a:r>
          </a:p>
          <a:p>
            <a:pPr marL="391494" lvl="1" indent="-195747" algn="l">
              <a:lnSpc>
                <a:spcPts val="2538"/>
              </a:lnSpc>
              <a:buFont typeface="Arial"/>
              <a:buChar char="•"/>
            </a:pPr>
            <a:r>
              <a:rPr lang="en-US" sz="1400" b="1" dirty="0">
                <a:solidFill>
                  <a:srgbClr val="000000"/>
                </a:solidFill>
                <a:latin typeface="Poppins Bold"/>
                <a:ea typeface="Poppins Bold"/>
                <a:cs typeface="Poppins Bold"/>
                <a:sym typeface="Poppins Bold"/>
              </a:rPr>
              <a:t>What do you think this story will be about?</a:t>
            </a:r>
          </a:p>
          <a:p>
            <a:pPr marL="391494" lvl="1" indent="-195747" algn="l">
              <a:lnSpc>
                <a:spcPts val="2538"/>
              </a:lnSpc>
              <a:buFont typeface="Arial"/>
              <a:buChar char="•"/>
            </a:pPr>
            <a:r>
              <a:rPr lang="en-US" sz="1400" b="1" dirty="0">
                <a:solidFill>
                  <a:srgbClr val="000000"/>
                </a:solidFill>
                <a:latin typeface="Poppins Bold"/>
                <a:ea typeface="Poppins Bold"/>
                <a:cs typeface="Poppins Bold"/>
                <a:sym typeface="Poppins Bold"/>
              </a:rPr>
              <a:t>Why?</a:t>
            </a:r>
          </a:p>
        </p:txBody>
      </p:sp>
    </p:spTree>
    <p:extLst>
      <p:ext uri="{BB962C8B-B14F-4D97-AF65-F5344CB8AC3E}">
        <p14:creationId xmlns:p14="http://schemas.microsoft.com/office/powerpoint/2010/main" val="973548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F11FCD39-6059-4F3A-BFF9-0B66977F07CB}"/>
              </a:ext>
            </a:extLst>
          </p:cNvPr>
          <p:cNvGrpSpPr/>
          <p:nvPr/>
        </p:nvGrpSpPr>
        <p:grpSpPr>
          <a:xfrm>
            <a:off x="371311" y="0"/>
            <a:ext cx="8833649" cy="731520"/>
            <a:chOff x="371311" y="0"/>
            <a:chExt cx="8833649" cy="731520"/>
          </a:xfrm>
        </p:grpSpPr>
        <p:sp>
          <p:nvSpPr>
            <p:cNvPr id="2" name="AutoShape 2"/>
            <p:cNvSpPr/>
            <p:nvPr/>
          </p:nvSpPr>
          <p:spPr>
            <a:xfrm>
              <a:off x="548640" y="702945"/>
              <a:ext cx="8656320" cy="0"/>
            </a:xfrm>
            <a:prstGeom prst="line">
              <a:avLst/>
            </a:prstGeom>
            <a:ln w="38100" cap="flat">
              <a:solidFill>
                <a:srgbClr val="008037"/>
              </a:solidFill>
              <a:prstDash val="solid"/>
              <a:headEnd type="none" w="sm" len="sm"/>
              <a:tailEnd type="none" w="sm" len="sm"/>
            </a:ln>
          </p:spPr>
        </p:sp>
        <p:grpSp>
          <p:nvGrpSpPr>
            <p:cNvPr id="3" name="Group 3"/>
            <p:cNvGrpSpPr/>
            <p:nvPr/>
          </p:nvGrpSpPr>
          <p:grpSpPr>
            <a:xfrm>
              <a:off x="371311" y="0"/>
              <a:ext cx="2056747" cy="731520"/>
              <a:chOff x="0" y="0"/>
              <a:chExt cx="2340359" cy="1228131"/>
            </a:xfrm>
          </p:grpSpPr>
          <p:sp>
            <p:nvSpPr>
              <p:cNvPr id="4" name="Freeform 4"/>
              <p:cNvSpPr/>
              <p:nvPr/>
            </p:nvSpPr>
            <p:spPr>
              <a:xfrm>
                <a:off x="0" y="0"/>
                <a:ext cx="2340359" cy="1228131"/>
              </a:xfrm>
              <a:custGeom>
                <a:avLst/>
                <a:gdLst/>
                <a:ahLst/>
                <a:cxnLst/>
                <a:rect l="l" t="t" r="r" b="b"/>
                <a:pathLst>
                  <a:path w="2340359" h="1228131">
                    <a:moveTo>
                      <a:pt x="2215899" y="1228131"/>
                    </a:moveTo>
                    <a:lnTo>
                      <a:pt x="124460" y="1228131"/>
                    </a:lnTo>
                    <a:cubicBezTo>
                      <a:pt x="55880" y="1228131"/>
                      <a:pt x="0" y="1172251"/>
                      <a:pt x="0" y="1103671"/>
                    </a:cubicBezTo>
                    <a:lnTo>
                      <a:pt x="0" y="124460"/>
                    </a:lnTo>
                    <a:cubicBezTo>
                      <a:pt x="0" y="55880"/>
                      <a:pt x="55880" y="0"/>
                      <a:pt x="124460" y="0"/>
                    </a:cubicBezTo>
                    <a:lnTo>
                      <a:pt x="2215899" y="0"/>
                    </a:lnTo>
                    <a:cubicBezTo>
                      <a:pt x="2284479" y="0"/>
                      <a:pt x="2340359" y="55880"/>
                      <a:pt x="2340359" y="124460"/>
                    </a:cubicBezTo>
                    <a:lnTo>
                      <a:pt x="2340359" y="1103671"/>
                    </a:lnTo>
                    <a:cubicBezTo>
                      <a:pt x="2340359" y="1172251"/>
                      <a:pt x="2284479" y="1228131"/>
                      <a:pt x="2215899" y="1228131"/>
                    </a:cubicBezTo>
                    <a:close/>
                  </a:path>
                </a:pathLst>
              </a:custGeom>
              <a:solidFill>
                <a:srgbClr val="008037"/>
              </a:solidFill>
            </p:spPr>
          </p:sp>
        </p:grpSp>
      </p:grpSp>
      <p:grpSp>
        <p:nvGrpSpPr>
          <p:cNvPr id="5" name="Group 5"/>
          <p:cNvGrpSpPr/>
          <p:nvPr/>
        </p:nvGrpSpPr>
        <p:grpSpPr>
          <a:xfrm>
            <a:off x="9563516" y="0"/>
            <a:ext cx="190084" cy="7315200"/>
            <a:chOff x="0" y="0"/>
            <a:chExt cx="152400" cy="5864971"/>
          </a:xfrm>
        </p:grpSpPr>
        <p:sp>
          <p:nvSpPr>
            <p:cNvPr id="6" name="Freeform 6"/>
            <p:cNvSpPr/>
            <p:nvPr/>
          </p:nvSpPr>
          <p:spPr>
            <a:xfrm>
              <a:off x="0" y="0"/>
              <a:ext cx="152400" cy="5864971"/>
            </a:xfrm>
            <a:custGeom>
              <a:avLst/>
              <a:gdLst/>
              <a:ahLst/>
              <a:cxnLst/>
              <a:rect l="l" t="t" r="r" b="b"/>
              <a:pathLst>
                <a:path w="152400" h="5864971">
                  <a:moveTo>
                    <a:pt x="0" y="0"/>
                  </a:moveTo>
                  <a:lnTo>
                    <a:pt x="152400" y="0"/>
                  </a:lnTo>
                  <a:lnTo>
                    <a:pt x="152400" y="5864971"/>
                  </a:lnTo>
                  <a:lnTo>
                    <a:pt x="0" y="5864971"/>
                  </a:lnTo>
                  <a:close/>
                </a:path>
              </a:pathLst>
            </a:custGeom>
            <a:solidFill>
              <a:srgbClr val="FAB540"/>
            </a:solidFill>
          </p:spPr>
        </p:sp>
      </p:grpSp>
      <p:grpSp>
        <p:nvGrpSpPr>
          <p:cNvPr id="7" name="Group 7"/>
          <p:cNvGrpSpPr/>
          <p:nvPr/>
        </p:nvGrpSpPr>
        <p:grpSpPr>
          <a:xfrm>
            <a:off x="827777" y="1754377"/>
            <a:ext cx="8402846" cy="736011"/>
            <a:chOff x="0" y="0"/>
            <a:chExt cx="3112165" cy="272597"/>
          </a:xfrm>
        </p:grpSpPr>
        <p:sp>
          <p:nvSpPr>
            <p:cNvPr id="8" name="Freeform 8"/>
            <p:cNvSpPr/>
            <p:nvPr/>
          </p:nvSpPr>
          <p:spPr>
            <a:xfrm>
              <a:off x="0" y="0"/>
              <a:ext cx="3112165" cy="272597"/>
            </a:xfrm>
            <a:custGeom>
              <a:avLst/>
              <a:gdLst/>
              <a:ahLst/>
              <a:cxnLst/>
              <a:rect l="l" t="t" r="r" b="b"/>
              <a:pathLst>
                <a:path w="3112165" h="272597">
                  <a:moveTo>
                    <a:pt x="33168" y="0"/>
                  </a:moveTo>
                  <a:lnTo>
                    <a:pt x="3078997" y="0"/>
                  </a:lnTo>
                  <a:cubicBezTo>
                    <a:pt x="3097315" y="0"/>
                    <a:pt x="3112165" y="14850"/>
                    <a:pt x="3112165" y="33168"/>
                  </a:cubicBezTo>
                  <a:lnTo>
                    <a:pt x="3112165" y="239428"/>
                  </a:lnTo>
                  <a:cubicBezTo>
                    <a:pt x="3112165" y="257747"/>
                    <a:pt x="3097315" y="272597"/>
                    <a:pt x="3078997" y="272597"/>
                  </a:cubicBezTo>
                  <a:lnTo>
                    <a:pt x="33168" y="272597"/>
                  </a:lnTo>
                  <a:cubicBezTo>
                    <a:pt x="14850" y="272597"/>
                    <a:pt x="0" y="257747"/>
                    <a:pt x="0" y="239428"/>
                  </a:cubicBezTo>
                  <a:lnTo>
                    <a:pt x="0" y="33168"/>
                  </a:lnTo>
                  <a:cubicBezTo>
                    <a:pt x="0" y="14850"/>
                    <a:pt x="14850" y="0"/>
                    <a:pt x="33168" y="0"/>
                  </a:cubicBezTo>
                  <a:close/>
                </a:path>
              </a:pathLst>
            </a:custGeom>
            <a:solidFill>
              <a:srgbClr val="000000">
                <a:alpha val="0"/>
              </a:srgbClr>
            </a:solidFill>
            <a:ln w="66675" cap="rnd">
              <a:solidFill>
                <a:srgbClr val="FAB540"/>
              </a:solidFill>
              <a:prstDash val="solid"/>
              <a:round/>
            </a:ln>
          </p:spPr>
        </p:sp>
        <p:sp>
          <p:nvSpPr>
            <p:cNvPr id="9" name="TextBox 9"/>
            <p:cNvSpPr txBox="1"/>
            <p:nvPr/>
          </p:nvSpPr>
          <p:spPr>
            <a:xfrm>
              <a:off x="0" y="-38100"/>
              <a:ext cx="3112165" cy="310697"/>
            </a:xfrm>
            <a:prstGeom prst="rect">
              <a:avLst/>
            </a:prstGeom>
          </p:spPr>
          <p:txBody>
            <a:bodyPr lIns="50800" tIns="50800" rIns="50800" bIns="50800" rtlCol="0" anchor="ctr"/>
            <a:lstStyle/>
            <a:p>
              <a:pPr algn="ctr">
                <a:lnSpc>
                  <a:spcPts val="1418"/>
                </a:lnSpc>
              </a:pPr>
              <a:endParaRPr/>
            </a:p>
          </p:txBody>
        </p:sp>
      </p:grpSp>
      <p:sp>
        <p:nvSpPr>
          <p:cNvPr id="10" name="TextBox 10"/>
          <p:cNvSpPr txBox="1"/>
          <p:nvPr/>
        </p:nvSpPr>
        <p:spPr>
          <a:xfrm>
            <a:off x="2215843" y="1889824"/>
            <a:ext cx="5321913" cy="398442"/>
          </a:xfrm>
          <a:prstGeom prst="rect">
            <a:avLst/>
          </a:prstGeom>
        </p:spPr>
        <p:txBody>
          <a:bodyPr lIns="0" tIns="0" rIns="0" bIns="0" rtlCol="0" anchor="t">
            <a:spAutoFit/>
          </a:bodyPr>
          <a:lstStyle/>
          <a:p>
            <a:pPr algn="ctr">
              <a:lnSpc>
                <a:spcPts val="3238"/>
              </a:lnSpc>
              <a:spcBef>
                <a:spcPct val="0"/>
              </a:spcBef>
            </a:pPr>
            <a:r>
              <a:rPr lang="en-US" sz="2313" b="1">
                <a:solidFill>
                  <a:srgbClr val="000000"/>
                </a:solidFill>
                <a:latin typeface="Montserrat Bold"/>
                <a:ea typeface="Montserrat Bold"/>
                <a:cs typeface="Montserrat Bold"/>
                <a:sym typeface="Montserrat Bold"/>
              </a:rPr>
              <a:t>Completing the reading diary</a:t>
            </a:r>
          </a:p>
        </p:txBody>
      </p:sp>
      <p:grpSp>
        <p:nvGrpSpPr>
          <p:cNvPr id="11" name="Group 11"/>
          <p:cNvGrpSpPr/>
          <p:nvPr/>
        </p:nvGrpSpPr>
        <p:grpSpPr>
          <a:xfrm>
            <a:off x="396974" y="2671363"/>
            <a:ext cx="8833649" cy="2764049"/>
            <a:chOff x="0" y="0"/>
            <a:chExt cx="3271722" cy="1023722"/>
          </a:xfrm>
        </p:grpSpPr>
        <p:sp>
          <p:nvSpPr>
            <p:cNvPr id="12" name="Freeform 12"/>
            <p:cNvSpPr/>
            <p:nvPr/>
          </p:nvSpPr>
          <p:spPr>
            <a:xfrm>
              <a:off x="0" y="0"/>
              <a:ext cx="3271722" cy="1023722"/>
            </a:xfrm>
            <a:custGeom>
              <a:avLst/>
              <a:gdLst/>
              <a:ahLst/>
              <a:cxnLst/>
              <a:rect l="l" t="t" r="r" b="b"/>
              <a:pathLst>
                <a:path w="3271722" h="1023722">
                  <a:moveTo>
                    <a:pt x="31551" y="0"/>
                  </a:moveTo>
                  <a:lnTo>
                    <a:pt x="3240171" y="0"/>
                  </a:lnTo>
                  <a:cubicBezTo>
                    <a:pt x="3257596" y="0"/>
                    <a:pt x="3271722" y="14126"/>
                    <a:pt x="3271722" y="31551"/>
                  </a:cubicBezTo>
                  <a:lnTo>
                    <a:pt x="3271722" y="992171"/>
                  </a:lnTo>
                  <a:cubicBezTo>
                    <a:pt x="3271722" y="1000539"/>
                    <a:pt x="3268398" y="1008564"/>
                    <a:pt x="3262481" y="1014481"/>
                  </a:cubicBezTo>
                  <a:cubicBezTo>
                    <a:pt x="3256564" y="1020398"/>
                    <a:pt x="3248539" y="1023722"/>
                    <a:pt x="3240171" y="1023722"/>
                  </a:cubicBezTo>
                  <a:lnTo>
                    <a:pt x="31551" y="1023722"/>
                  </a:lnTo>
                  <a:cubicBezTo>
                    <a:pt x="14126" y="1023722"/>
                    <a:pt x="0" y="1009596"/>
                    <a:pt x="0" y="992171"/>
                  </a:cubicBezTo>
                  <a:lnTo>
                    <a:pt x="0" y="31551"/>
                  </a:lnTo>
                  <a:cubicBezTo>
                    <a:pt x="0" y="23183"/>
                    <a:pt x="3324" y="15158"/>
                    <a:pt x="9241" y="9241"/>
                  </a:cubicBezTo>
                  <a:cubicBezTo>
                    <a:pt x="15158" y="3324"/>
                    <a:pt x="23183" y="0"/>
                    <a:pt x="31551" y="0"/>
                  </a:cubicBezTo>
                  <a:close/>
                </a:path>
              </a:pathLst>
            </a:custGeom>
            <a:solidFill>
              <a:srgbClr val="FAB540"/>
            </a:solidFill>
            <a:ln w="66675" cap="rnd">
              <a:solidFill>
                <a:srgbClr val="FFFFFF"/>
              </a:solidFill>
              <a:prstDash val="solid"/>
              <a:round/>
            </a:ln>
          </p:spPr>
        </p:sp>
        <p:sp>
          <p:nvSpPr>
            <p:cNvPr id="13" name="TextBox 13"/>
            <p:cNvSpPr txBox="1"/>
            <p:nvPr/>
          </p:nvSpPr>
          <p:spPr>
            <a:xfrm>
              <a:off x="0" y="-38100"/>
              <a:ext cx="3271722" cy="1061822"/>
            </a:xfrm>
            <a:prstGeom prst="rect">
              <a:avLst/>
            </a:prstGeom>
          </p:spPr>
          <p:txBody>
            <a:bodyPr lIns="50800" tIns="50800" rIns="50800" bIns="50800" rtlCol="0" anchor="ctr"/>
            <a:lstStyle/>
            <a:p>
              <a:pPr algn="ctr">
                <a:lnSpc>
                  <a:spcPts val="1418"/>
                </a:lnSpc>
              </a:pPr>
              <a:endParaRPr/>
            </a:p>
          </p:txBody>
        </p:sp>
      </p:grpSp>
      <p:sp>
        <p:nvSpPr>
          <p:cNvPr id="14" name="TextBox 14"/>
          <p:cNvSpPr txBox="1"/>
          <p:nvPr/>
        </p:nvSpPr>
        <p:spPr>
          <a:xfrm>
            <a:off x="595498" y="2771492"/>
            <a:ext cx="8524505" cy="2516167"/>
          </a:xfrm>
          <a:prstGeom prst="rect">
            <a:avLst/>
          </a:prstGeom>
        </p:spPr>
        <p:txBody>
          <a:bodyPr lIns="0" tIns="0" rIns="0" bIns="0" rtlCol="0" anchor="t">
            <a:spAutoFit/>
          </a:bodyPr>
          <a:lstStyle/>
          <a:p>
            <a:pPr marL="391494" lvl="1" indent="-195747" algn="l">
              <a:lnSpc>
                <a:spcPts val="2538"/>
              </a:lnSpc>
              <a:buFont typeface="Arial"/>
              <a:buChar char="•"/>
            </a:pPr>
            <a:r>
              <a:rPr lang="en-US" sz="1813" b="1">
                <a:solidFill>
                  <a:srgbClr val="000000"/>
                </a:solidFill>
                <a:latin typeface="Poppins Bold"/>
                <a:ea typeface="Poppins Bold"/>
                <a:cs typeface="Poppins Bold"/>
                <a:sym typeface="Poppins Bold"/>
              </a:rPr>
              <a:t>Book title, date and initials so we know to change the book</a:t>
            </a:r>
          </a:p>
          <a:p>
            <a:pPr marL="391494" lvl="1" indent="-195747" algn="l">
              <a:lnSpc>
                <a:spcPts val="2538"/>
              </a:lnSpc>
              <a:buFont typeface="Arial"/>
              <a:buChar char="•"/>
            </a:pPr>
            <a:r>
              <a:rPr lang="en-US" sz="1813" b="1">
                <a:solidFill>
                  <a:srgbClr val="000000"/>
                </a:solidFill>
                <a:latin typeface="Poppins Bold"/>
                <a:ea typeface="Poppins Bold"/>
                <a:cs typeface="Poppins Bold"/>
                <a:sym typeface="Poppins Bold"/>
              </a:rPr>
              <a:t>Comments about how your child has done </a:t>
            </a:r>
          </a:p>
          <a:p>
            <a:pPr marL="391494" lvl="1" indent="-195747" algn="l">
              <a:lnSpc>
                <a:spcPts val="2538"/>
              </a:lnSpc>
              <a:buFont typeface="Arial"/>
              <a:buChar char="•"/>
            </a:pPr>
            <a:r>
              <a:rPr lang="en-US" sz="1813" b="1">
                <a:solidFill>
                  <a:srgbClr val="000000"/>
                </a:solidFill>
                <a:latin typeface="Poppins Bold"/>
                <a:ea typeface="Poppins Bold"/>
                <a:cs typeface="Poppins Bold"/>
                <a:sym typeface="Poppins Bold"/>
              </a:rPr>
              <a:t>Able to decode, confident, needed help to…, could answer questions, made a prediction etc</a:t>
            </a:r>
          </a:p>
          <a:p>
            <a:pPr marL="391494" lvl="1" indent="-195747" algn="l">
              <a:lnSpc>
                <a:spcPts val="2538"/>
              </a:lnSpc>
              <a:buFont typeface="Arial"/>
              <a:buChar char="•"/>
            </a:pPr>
            <a:r>
              <a:rPr lang="en-US" sz="1813" b="1">
                <a:solidFill>
                  <a:srgbClr val="000000"/>
                </a:solidFill>
                <a:latin typeface="Poppins Bold"/>
                <a:ea typeface="Poppins Bold"/>
                <a:cs typeface="Poppins Bold"/>
                <a:sym typeface="Poppins Bold"/>
              </a:rPr>
              <a:t>Use the boxes at the bottom to show sounds/words your child is unsure of </a:t>
            </a:r>
          </a:p>
          <a:p>
            <a:pPr marL="391494" lvl="1" indent="-195747" algn="l">
              <a:lnSpc>
                <a:spcPts val="2538"/>
              </a:lnSpc>
              <a:spcBef>
                <a:spcPct val="0"/>
              </a:spcBef>
              <a:buFont typeface="Arial"/>
              <a:buChar char="•"/>
            </a:pPr>
            <a:r>
              <a:rPr lang="en-US" sz="1813" b="1">
                <a:solidFill>
                  <a:srgbClr val="000000"/>
                </a:solidFill>
                <a:latin typeface="Poppins Bold"/>
                <a:ea typeface="Poppins Bold"/>
                <a:cs typeface="Poppins Bold"/>
                <a:sym typeface="Poppins Bold"/>
              </a:rPr>
              <a:t>It doesn’t need to be a word by word conversation between yourself and the child</a:t>
            </a:r>
          </a:p>
        </p:txBody>
      </p:sp>
      <p:grpSp>
        <p:nvGrpSpPr>
          <p:cNvPr id="15" name="Group 15"/>
          <p:cNvGrpSpPr/>
          <p:nvPr/>
        </p:nvGrpSpPr>
        <p:grpSpPr>
          <a:xfrm>
            <a:off x="756660" y="5672903"/>
            <a:ext cx="8473963" cy="1327228"/>
            <a:chOff x="0" y="0"/>
            <a:chExt cx="3138505" cy="491566"/>
          </a:xfrm>
        </p:grpSpPr>
        <p:sp>
          <p:nvSpPr>
            <p:cNvPr id="16" name="Freeform 16"/>
            <p:cNvSpPr/>
            <p:nvPr/>
          </p:nvSpPr>
          <p:spPr>
            <a:xfrm>
              <a:off x="0" y="0"/>
              <a:ext cx="3138505" cy="491566"/>
            </a:xfrm>
            <a:custGeom>
              <a:avLst/>
              <a:gdLst/>
              <a:ahLst/>
              <a:cxnLst/>
              <a:rect l="l" t="t" r="r" b="b"/>
              <a:pathLst>
                <a:path w="3138505" h="491566">
                  <a:moveTo>
                    <a:pt x="32890" y="0"/>
                  </a:moveTo>
                  <a:lnTo>
                    <a:pt x="3105615" y="0"/>
                  </a:lnTo>
                  <a:cubicBezTo>
                    <a:pt x="3123779" y="0"/>
                    <a:pt x="3138505" y="14725"/>
                    <a:pt x="3138505" y="32890"/>
                  </a:cubicBezTo>
                  <a:lnTo>
                    <a:pt x="3138505" y="458676"/>
                  </a:lnTo>
                  <a:cubicBezTo>
                    <a:pt x="3138505" y="467399"/>
                    <a:pt x="3135040" y="475765"/>
                    <a:pt x="3128871" y="481933"/>
                  </a:cubicBezTo>
                  <a:cubicBezTo>
                    <a:pt x="3122703" y="488101"/>
                    <a:pt x="3114338" y="491566"/>
                    <a:pt x="3105615" y="491566"/>
                  </a:cubicBezTo>
                  <a:lnTo>
                    <a:pt x="32890" y="491566"/>
                  </a:lnTo>
                  <a:cubicBezTo>
                    <a:pt x="24167" y="491566"/>
                    <a:pt x="15801" y="488101"/>
                    <a:pt x="9633" y="481933"/>
                  </a:cubicBezTo>
                  <a:cubicBezTo>
                    <a:pt x="3465" y="475765"/>
                    <a:pt x="0" y="467399"/>
                    <a:pt x="0" y="458676"/>
                  </a:cubicBezTo>
                  <a:lnTo>
                    <a:pt x="0" y="32890"/>
                  </a:lnTo>
                  <a:cubicBezTo>
                    <a:pt x="0" y="24167"/>
                    <a:pt x="3465" y="15801"/>
                    <a:pt x="9633" y="9633"/>
                  </a:cubicBezTo>
                  <a:cubicBezTo>
                    <a:pt x="15801" y="3465"/>
                    <a:pt x="24167" y="0"/>
                    <a:pt x="32890" y="0"/>
                  </a:cubicBezTo>
                  <a:close/>
                </a:path>
              </a:pathLst>
            </a:custGeom>
            <a:solidFill>
              <a:srgbClr val="000000">
                <a:alpha val="0"/>
              </a:srgbClr>
            </a:solidFill>
            <a:ln w="66675" cap="rnd">
              <a:solidFill>
                <a:srgbClr val="008037"/>
              </a:solidFill>
              <a:prstDash val="solid"/>
              <a:round/>
            </a:ln>
          </p:spPr>
        </p:sp>
        <p:sp>
          <p:nvSpPr>
            <p:cNvPr id="17" name="TextBox 17"/>
            <p:cNvSpPr txBox="1"/>
            <p:nvPr/>
          </p:nvSpPr>
          <p:spPr>
            <a:xfrm>
              <a:off x="0" y="-38100"/>
              <a:ext cx="3138505" cy="529666"/>
            </a:xfrm>
            <a:prstGeom prst="rect">
              <a:avLst/>
            </a:prstGeom>
          </p:spPr>
          <p:txBody>
            <a:bodyPr lIns="50800" tIns="50800" rIns="50800" bIns="50800" rtlCol="0" anchor="ctr"/>
            <a:lstStyle/>
            <a:p>
              <a:pPr algn="ctr">
                <a:lnSpc>
                  <a:spcPts val="1418"/>
                </a:lnSpc>
              </a:pPr>
              <a:endParaRPr/>
            </a:p>
          </p:txBody>
        </p:sp>
      </p:grpSp>
      <p:sp>
        <p:nvSpPr>
          <p:cNvPr id="18" name="TextBox 18"/>
          <p:cNvSpPr txBox="1"/>
          <p:nvPr/>
        </p:nvSpPr>
        <p:spPr>
          <a:xfrm>
            <a:off x="1219443" y="5805400"/>
            <a:ext cx="7548398" cy="899457"/>
          </a:xfrm>
          <a:prstGeom prst="rect">
            <a:avLst/>
          </a:prstGeom>
        </p:spPr>
        <p:txBody>
          <a:bodyPr lIns="0" tIns="0" rIns="0" bIns="0" rtlCol="0" anchor="t">
            <a:spAutoFit/>
          </a:bodyPr>
          <a:lstStyle/>
          <a:p>
            <a:pPr algn="ctr">
              <a:lnSpc>
                <a:spcPts val="2398"/>
              </a:lnSpc>
              <a:spcBef>
                <a:spcPct val="0"/>
              </a:spcBef>
            </a:pPr>
            <a:r>
              <a:rPr lang="en-US" sz="1713">
                <a:solidFill>
                  <a:srgbClr val="000000"/>
                </a:solidFill>
                <a:latin typeface="Poppins"/>
                <a:ea typeface="Poppins"/>
                <a:cs typeface="Poppins"/>
                <a:sym typeface="Poppins"/>
              </a:rPr>
              <a:t>Your comments help to </a:t>
            </a:r>
            <a:r>
              <a:rPr lang="en-US" sz="1713" b="1">
                <a:solidFill>
                  <a:srgbClr val="000000"/>
                </a:solidFill>
                <a:latin typeface="Poppins Bold"/>
                <a:ea typeface="Poppins Bold"/>
                <a:cs typeface="Poppins Bold"/>
                <a:sym typeface="Poppins Bold"/>
              </a:rPr>
              <a:t>inform us</a:t>
            </a:r>
            <a:r>
              <a:rPr lang="en-US" sz="1713">
                <a:solidFill>
                  <a:srgbClr val="000000"/>
                </a:solidFill>
                <a:latin typeface="Poppins"/>
                <a:ea typeface="Poppins"/>
                <a:cs typeface="Poppins"/>
                <a:sym typeface="Poppins"/>
              </a:rPr>
              <a:t> of the progress your child is making and </a:t>
            </a:r>
            <a:r>
              <a:rPr lang="en-US" sz="1713" b="1">
                <a:solidFill>
                  <a:srgbClr val="000000"/>
                </a:solidFill>
                <a:latin typeface="Poppins Bold"/>
                <a:ea typeface="Poppins Bold"/>
                <a:cs typeface="Poppins Bold"/>
                <a:sym typeface="Poppins Bold"/>
              </a:rPr>
              <a:t>what else we may need to do to support them</a:t>
            </a:r>
            <a:r>
              <a:rPr lang="en-US" sz="1713">
                <a:solidFill>
                  <a:srgbClr val="000000"/>
                </a:solidFill>
                <a:latin typeface="Poppins"/>
                <a:ea typeface="Poppins"/>
                <a:cs typeface="Poppins"/>
                <a:sym typeface="Poppins"/>
              </a:rPr>
              <a:t>. It also helps us to know which books have been read. </a:t>
            </a:r>
          </a:p>
        </p:txBody>
      </p:sp>
      <p:sp>
        <p:nvSpPr>
          <p:cNvPr id="19" name="TextBox 19"/>
          <p:cNvSpPr txBox="1"/>
          <p:nvPr/>
        </p:nvSpPr>
        <p:spPr>
          <a:xfrm>
            <a:off x="371311" y="892175"/>
            <a:ext cx="8247134"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Reading </a:t>
            </a:r>
            <a:r>
              <a:rPr lang="en-US" sz="4399" b="1" dirty="0">
                <a:solidFill>
                  <a:srgbClr val="FAB540"/>
                </a:solidFill>
                <a:latin typeface="Poppins Bold"/>
                <a:ea typeface="Poppins Bold"/>
                <a:cs typeface="Poppins Bold"/>
                <a:sym typeface="Poppins Bold"/>
              </a:rPr>
              <a:t>diaries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a:off x="548640" y="1965530"/>
            <a:ext cx="3271939" cy="4692176"/>
          </a:xfrm>
          <a:custGeom>
            <a:avLst/>
            <a:gdLst/>
            <a:ahLst/>
            <a:cxnLst/>
            <a:rect l="l" t="t" r="r" b="b"/>
            <a:pathLst>
              <a:path w="3271939" h="4692176">
                <a:moveTo>
                  <a:pt x="0" y="0"/>
                </a:moveTo>
                <a:lnTo>
                  <a:pt x="3271939" y="0"/>
                </a:lnTo>
                <a:lnTo>
                  <a:pt x="3271939" y="4692177"/>
                </a:lnTo>
                <a:lnTo>
                  <a:pt x="0" y="4692177"/>
                </a:lnTo>
                <a:lnTo>
                  <a:pt x="0" y="0"/>
                </a:lnTo>
                <a:close/>
              </a:path>
            </a:pathLst>
          </a:custGeom>
          <a:blipFill>
            <a:blip r:embed="rId3"/>
            <a:stretch>
              <a:fillRect/>
            </a:stretch>
          </a:blipFill>
        </p:spPr>
        <p:txBody>
          <a:bodyPr/>
          <a:lstStyle/>
          <a:p>
            <a:endParaRPr lang="en-US"/>
          </a:p>
        </p:txBody>
      </p:sp>
      <p:sp>
        <p:nvSpPr>
          <p:cNvPr id="6" name="TextBox 6"/>
          <p:cNvSpPr txBox="1"/>
          <p:nvPr/>
        </p:nvSpPr>
        <p:spPr>
          <a:xfrm>
            <a:off x="371311" y="821202"/>
            <a:ext cx="8247134" cy="641201"/>
          </a:xfrm>
          <a:prstGeom prst="rect">
            <a:avLst/>
          </a:prstGeom>
        </p:spPr>
        <p:txBody>
          <a:bodyPr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Reading </a:t>
            </a:r>
            <a:r>
              <a:rPr lang="en-US" sz="4399" b="1" dirty="0">
                <a:solidFill>
                  <a:srgbClr val="FAB540"/>
                </a:solidFill>
                <a:latin typeface="Poppins Bold"/>
                <a:ea typeface="Poppins Bold"/>
                <a:cs typeface="Poppins Bold"/>
                <a:sym typeface="Poppins Bold"/>
              </a:rPr>
              <a:t>a Rainbow</a:t>
            </a:r>
          </a:p>
        </p:txBody>
      </p:sp>
      <p:grpSp>
        <p:nvGrpSpPr>
          <p:cNvPr id="7" name="Group 7"/>
          <p:cNvGrpSpPr/>
          <p:nvPr/>
        </p:nvGrpSpPr>
        <p:grpSpPr>
          <a:xfrm>
            <a:off x="4042901" y="1758846"/>
            <a:ext cx="5448929" cy="1278509"/>
            <a:chOff x="0" y="0"/>
            <a:chExt cx="2018122" cy="473522"/>
          </a:xfrm>
        </p:grpSpPr>
        <p:sp>
          <p:nvSpPr>
            <p:cNvPr id="8" name="Freeform 8"/>
            <p:cNvSpPr/>
            <p:nvPr/>
          </p:nvSpPr>
          <p:spPr>
            <a:xfrm>
              <a:off x="0" y="0"/>
              <a:ext cx="2018122" cy="473522"/>
            </a:xfrm>
            <a:custGeom>
              <a:avLst/>
              <a:gdLst/>
              <a:ahLst/>
              <a:cxnLst/>
              <a:rect l="l" t="t" r="r" b="b"/>
              <a:pathLst>
                <a:path w="2018122" h="473522">
                  <a:moveTo>
                    <a:pt x="51149" y="0"/>
                  </a:moveTo>
                  <a:lnTo>
                    <a:pt x="1966973" y="0"/>
                  </a:lnTo>
                  <a:cubicBezTo>
                    <a:pt x="1995222" y="0"/>
                    <a:pt x="2018122" y="22900"/>
                    <a:pt x="2018122" y="51149"/>
                  </a:cubicBezTo>
                  <a:lnTo>
                    <a:pt x="2018122" y="422373"/>
                  </a:lnTo>
                  <a:cubicBezTo>
                    <a:pt x="2018122" y="435938"/>
                    <a:pt x="2012733" y="448948"/>
                    <a:pt x="2003141" y="458541"/>
                  </a:cubicBezTo>
                  <a:cubicBezTo>
                    <a:pt x="1993548" y="468133"/>
                    <a:pt x="1980538" y="473522"/>
                    <a:pt x="1966973" y="473522"/>
                  </a:cubicBezTo>
                  <a:lnTo>
                    <a:pt x="51149" y="473522"/>
                  </a:lnTo>
                  <a:cubicBezTo>
                    <a:pt x="22900" y="473522"/>
                    <a:pt x="0" y="450622"/>
                    <a:pt x="0" y="422373"/>
                  </a:cubicBezTo>
                  <a:lnTo>
                    <a:pt x="0" y="51149"/>
                  </a:lnTo>
                  <a:cubicBezTo>
                    <a:pt x="0" y="22900"/>
                    <a:pt x="22900" y="0"/>
                    <a:pt x="51149" y="0"/>
                  </a:cubicBezTo>
                  <a:close/>
                </a:path>
              </a:pathLst>
            </a:custGeom>
            <a:solidFill>
              <a:srgbClr val="000000">
                <a:alpha val="0"/>
              </a:srgbClr>
            </a:solidFill>
            <a:ln w="66675" cap="rnd">
              <a:solidFill>
                <a:srgbClr val="FAB540"/>
              </a:solidFill>
              <a:prstDash val="solid"/>
              <a:round/>
            </a:ln>
          </p:spPr>
          <p:txBody>
            <a:bodyPr/>
            <a:lstStyle/>
            <a:p>
              <a:endParaRPr lang="en-US"/>
            </a:p>
          </p:txBody>
        </p:sp>
        <p:sp>
          <p:nvSpPr>
            <p:cNvPr id="9" name="TextBox 9"/>
            <p:cNvSpPr txBox="1"/>
            <p:nvPr/>
          </p:nvSpPr>
          <p:spPr>
            <a:xfrm>
              <a:off x="0" y="-28575"/>
              <a:ext cx="2018122" cy="502097"/>
            </a:xfrm>
            <a:prstGeom prst="rect">
              <a:avLst/>
            </a:prstGeom>
          </p:spPr>
          <p:txBody>
            <a:bodyPr lIns="50800" tIns="50800" rIns="50800" bIns="50800" rtlCol="0" anchor="ctr"/>
            <a:lstStyle/>
            <a:p>
              <a:pPr algn="ctr">
                <a:lnSpc>
                  <a:spcPts val="1418"/>
                </a:lnSpc>
              </a:pPr>
              <a:endParaRPr/>
            </a:p>
          </p:txBody>
        </p:sp>
      </p:grpSp>
      <p:sp>
        <p:nvSpPr>
          <p:cNvPr id="10" name="TextBox 10"/>
          <p:cNvSpPr txBox="1"/>
          <p:nvPr/>
        </p:nvSpPr>
        <p:spPr>
          <a:xfrm>
            <a:off x="4181240" y="1917905"/>
            <a:ext cx="5218080" cy="854720"/>
          </a:xfrm>
          <a:prstGeom prst="rect">
            <a:avLst/>
          </a:prstGeom>
        </p:spPr>
        <p:txBody>
          <a:bodyPr lIns="0" tIns="0" rIns="0" bIns="0" rtlCol="0" anchor="t">
            <a:spAutoFit/>
          </a:bodyPr>
          <a:lstStyle/>
          <a:p>
            <a:pPr algn="l">
              <a:lnSpc>
                <a:spcPts val="2208"/>
              </a:lnSpc>
              <a:spcBef>
                <a:spcPct val="0"/>
              </a:spcBef>
            </a:pPr>
            <a:r>
              <a:rPr lang="en-US" sz="1699" dirty="0">
                <a:solidFill>
                  <a:srgbClr val="000000"/>
                </a:solidFill>
                <a:latin typeface="Poppins"/>
                <a:ea typeface="Poppins"/>
                <a:cs typeface="Poppins"/>
                <a:sym typeface="Poppins"/>
              </a:rPr>
              <a:t>Each child will start again with a </a:t>
            </a:r>
            <a:r>
              <a:rPr lang="en-US" sz="1699" dirty="0">
                <a:solidFill>
                  <a:srgbClr val="D92426"/>
                </a:solidFill>
                <a:latin typeface="Poppins"/>
                <a:ea typeface="Poppins"/>
                <a:cs typeface="Poppins"/>
                <a:sym typeface="Poppins"/>
              </a:rPr>
              <a:t>red </a:t>
            </a:r>
            <a:r>
              <a:rPr lang="en-US" sz="1699" dirty="0">
                <a:solidFill>
                  <a:srgbClr val="000000"/>
                </a:solidFill>
                <a:latin typeface="Poppins"/>
                <a:ea typeface="Poppins"/>
                <a:cs typeface="Poppins"/>
                <a:sym typeface="Poppins"/>
              </a:rPr>
              <a:t>sheet and when they read each day to an adult at home, the book worm is dated, signed and </a:t>
            </a:r>
            <a:r>
              <a:rPr lang="en-US" sz="1699" dirty="0" err="1">
                <a:solidFill>
                  <a:srgbClr val="000000"/>
                </a:solidFill>
                <a:latin typeface="Poppins"/>
                <a:ea typeface="Poppins"/>
                <a:cs typeface="Poppins"/>
                <a:sym typeface="Poppins"/>
              </a:rPr>
              <a:t>coloured</a:t>
            </a:r>
            <a:r>
              <a:rPr lang="en-US" sz="1699" dirty="0">
                <a:solidFill>
                  <a:srgbClr val="000000"/>
                </a:solidFill>
                <a:latin typeface="Poppins"/>
                <a:ea typeface="Poppins"/>
                <a:cs typeface="Poppins"/>
                <a:sym typeface="Poppins"/>
              </a:rPr>
              <a:t> in. </a:t>
            </a:r>
          </a:p>
        </p:txBody>
      </p:sp>
      <p:grpSp>
        <p:nvGrpSpPr>
          <p:cNvPr id="11" name="Group 11"/>
          <p:cNvGrpSpPr/>
          <p:nvPr/>
        </p:nvGrpSpPr>
        <p:grpSpPr>
          <a:xfrm>
            <a:off x="4046765" y="3218330"/>
            <a:ext cx="5448929" cy="1278509"/>
            <a:chOff x="0" y="0"/>
            <a:chExt cx="2018122" cy="473522"/>
          </a:xfrm>
        </p:grpSpPr>
        <p:sp>
          <p:nvSpPr>
            <p:cNvPr id="12" name="Freeform 12"/>
            <p:cNvSpPr/>
            <p:nvPr/>
          </p:nvSpPr>
          <p:spPr>
            <a:xfrm>
              <a:off x="0" y="0"/>
              <a:ext cx="2018122" cy="473522"/>
            </a:xfrm>
            <a:custGeom>
              <a:avLst/>
              <a:gdLst/>
              <a:ahLst/>
              <a:cxnLst/>
              <a:rect l="l" t="t" r="r" b="b"/>
              <a:pathLst>
                <a:path w="2018122" h="473522">
                  <a:moveTo>
                    <a:pt x="51149" y="0"/>
                  </a:moveTo>
                  <a:lnTo>
                    <a:pt x="1966973" y="0"/>
                  </a:lnTo>
                  <a:cubicBezTo>
                    <a:pt x="1995222" y="0"/>
                    <a:pt x="2018122" y="22900"/>
                    <a:pt x="2018122" y="51149"/>
                  </a:cubicBezTo>
                  <a:lnTo>
                    <a:pt x="2018122" y="422373"/>
                  </a:lnTo>
                  <a:cubicBezTo>
                    <a:pt x="2018122" y="435938"/>
                    <a:pt x="2012733" y="448948"/>
                    <a:pt x="2003141" y="458541"/>
                  </a:cubicBezTo>
                  <a:cubicBezTo>
                    <a:pt x="1993548" y="468133"/>
                    <a:pt x="1980538" y="473522"/>
                    <a:pt x="1966973" y="473522"/>
                  </a:cubicBezTo>
                  <a:lnTo>
                    <a:pt x="51149" y="473522"/>
                  </a:lnTo>
                  <a:cubicBezTo>
                    <a:pt x="22900" y="473522"/>
                    <a:pt x="0" y="450622"/>
                    <a:pt x="0" y="422373"/>
                  </a:cubicBezTo>
                  <a:lnTo>
                    <a:pt x="0" y="51149"/>
                  </a:lnTo>
                  <a:cubicBezTo>
                    <a:pt x="0" y="22900"/>
                    <a:pt x="22900" y="0"/>
                    <a:pt x="51149" y="0"/>
                  </a:cubicBezTo>
                  <a:close/>
                </a:path>
              </a:pathLst>
            </a:custGeom>
            <a:solidFill>
              <a:srgbClr val="000000">
                <a:alpha val="0"/>
              </a:srgbClr>
            </a:solidFill>
            <a:ln w="66675" cap="rnd">
              <a:solidFill>
                <a:srgbClr val="FAB540"/>
              </a:solidFill>
              <a:prstDash val="solid"/>
              <a:round/>
            </a:ln>
          </p:spPr>
          <p:txBody>
            <a:bodyPr/>
            <a:lstStyle/>
            <a:p>
              <a:endParaRPr lang="en-US"/>
            </a:p>
          </p:txBody>
        </p:sp>
        <p:sp>
          <p:nvSpPr>
            <p:cNvPr id="13" name="TextBox 13"/>
            <p:cNvSpPr txBox="1"/>
            <p:nvPr/>
          </p:nvSpPr>
          <p:spPr>
            <a:xfrm>
              <a:off x="0" y="-28575"/>
              <a:ext cx="2018122" cy="502097"/>
            </a:xfrm>
            <a:prstGeom prst="rect">
              <a:avLst/>
            </a:prstGeom>
          </p:spPr>
          <p:txBody>
            <a:bodyPr lIns="50800" tIns="50800" rIns="50800" bIns="50800" rtlCol="0" anchor="ctr"/>
            <a:lstStyle/>
            <a:p>
              <a:pPr algn="ctr">
                <a:lnSpc>
                  <a:spcPts val="1418"/>
                </a:lnSpc>
              </a:pPr>
              <a:endParaRPr/>
            </a:p>
          </p:txBody>
        </p:sp>
      </p:grpSp>
      <p:sp>
        <p:nvSpPr>
          <p:cNvPr id="14" name="TextBox 14"/>
          <p:cNvSpPr txBox="1"/>
          <p:nvPr/>
        </p:nvSpPr>
        <p:spPr>
          <a:xfrm>
            <a:off x="4181240" y="3277824"/>
            <a:ext cx="5218080" cy="1130945"/>
          </a:xfrm>
          <a:prstGeom prst="rect">
            <a:avLst/>
          </a:prstGeom>
        </p:spPr>
        <p:txBody>
          <a:bodyPr wrap="square" lIns="0" tIns="0" rIns="0" bIns="0" rtlCol="0" anchor="t">
            <a:spAutoFit/>
          </a:bodyPr>
          <a:lstStyle/>
          <a:p>
            <a:pPr algn="l">
              <a:lnSpc>
                <a:spcPts val="2208"/>
              </a:lnSpc>
              <a:spcBef>
                <a:spcPct val="0"/>
              </a:spcBef>
            </a:pPr>
            <a:r>
              <a:rPr lang="en-US" sz="1699" dirty="0">
                <a:solidFill>
                  <a:srgbClr val="000000"/>
                </a:solidFill>
                <a:latin typeface="Poppins"/>
                <a:ea typeface="Poppins"/>
                <a:cs typeface="Poppins"/>
                <a:sym typeface="Poppins"/>
              </a:rPr>
              <a:t> Once a worm is </a:t>
            </a:r>
            <a:r>
              <a:rPr lang="en-US" sz="1699" b="1" dirty="0">
                <a:solidFill>
                  <a:srgbClr val="000000"/>
                </a:solidFill>
                <a:latin typeface="Poppins Bold"/>
                <a:ea typeface="Poppins Bold"/>
                <a:cs typeface="Poppins Bold"/>
                <a:sym typeface="Poppins Bold"/>
              </a:rPr>
              <a:t>complete (25 days)</a:t>
            </a:r>
            <a:r>
              <a:rPr lang="en-US" sz="1699" dirty="0">
                <a:solidFill>
                  <a:srgbClr val="000000"/>
                </a:solidFill>
                <a:latin typeface="Poppins"/>
                <a:ea typeface="Poppins"/>
                <a:cs typeface="Poppins"/>
                <a:sym typeface="Poppins"/>
              </a:rPr>
              <a:t>, the child receives a sticker of that </a:t>
            </a:r>
            <a:r>
              <a:rPr lang="en-US" sz="1699" dirty="0" err="1">
                <a:solidFill>
                  <a:srgbClr val="000000"/>
                </a:solidFill>
                <a:latin typeface="Poppins"/>
                <a:ea typeface="Poppins"/>
                <a:cs typeface="Poppins"/>
                <a:sym typeface="Poppins"/>
              </a:rPr>
              <a:t>colour</a:t>
            </a:r>
            <a:r>
              <a:rPr lang="en-US" sz="1699" dirty="0">
                <a:solidFill>
                  <a:srgbClr val="000000"/>
                </a:solidFill>
                <a:latin typeface="Poppins"/>
                <a:ea typeface="Poppins"/>
                <a:cs typeface="Poppins"/>
                <a:sym typeface="Poppins"/>
              </a:rPr>
              <a:t> to wear at school and they move on to the next </a:t>
            </a:r>
            <a:r>
              <a:rPr lang="en-US" sz="1699" dirty="0" err="1">
                <a:solidFill>
                  <a:srgbClr val="000000"/>
                </a:solidFill>
                <a:latin typeface="Poppins"/>
                <a:ea typeface="Poppins"/>
                <a:cs typeface="Poppins"/>
                <a:sym typeface="Poppins"/>
              </a:rPr>
              <a:t>colour</a:t>
            </a:r>
            <a:r>
              <a:rPr lang="en-US" sz="1699" dirty="0">
                <a:solidFill>
                  <a:srgbClr val="000000"/>
                </a:solidFill>
                <a:latin typeface="Poppins"/>
                <a:ea typeface="Poppins"/>
                <a:cs typeface="Poppins"/>
                <a:sym typeface="Poppins"/>
              </a:rPr>
              <a:t> of the rainbow. </a:t>
            </a:r>
          </a:p>
        </p:txBody>
      </p:sp>
      <p:grpSp>
        <p:nvGrpSpPr>
          <p:cNvPr id="15" name="Group 15"/>
          <p:cNvGrpSpPr/>
          <p:nvPr/>
        </p:nvGrpSpPr>
        <p:grpSpPr>
          <a:xfrm>
            <a:off x="4065815" y="4658764"/>
            <a:ext cx="5448929" cy="927889"/>
            <a:chOff x="0" y="0"/>
            <a:chExt cx="2018122" cy="343663"/>
          </a:xfrm>
        </p:grpSpPr>
        <p:sp>
          <p:nvSpPr>
            <p:cNvPr id="16" name="Freeform 16"/>
            <p:cNvSpPr/>
            <p:nvPr/>
          </p:nvSpPr>
          <p:spPr>
            <a:xfrm>
              <a:off x="0" y="0"/>
              <a:ext cx="2018122" cy="343663"/>
            </a:xfrm>
            <a:custGeom>
              <a:avLst/>
              <a:gdLst/>
              <a:ahLst/>
              <a:cxnLst/>
              <a:rect l="l" t="t" r="r" b="b"/>
              <a:pathLst>
                <a:path w="2018122" h="343663">
                  <a:moveTo>
                    <a:pt x="51149" y="0"/>
                  </a:moveTo>
                  <a:lnTo>
                    <a:pt x="1966973" y="0"/>
                  </a:lnTo>
                  <a:cubicBezTo>
                    <a:pt x="1995222" y="0"/>
                    <a:pt x="2018122" y="22900"/>
                    <a:pt x="2018122" y="51149"/>
                  </a:cubicBezTo>
                  <a:lnTo>
                    <a:pt x="2018122" y="292513"/>
                  </a:lnTo>
                  <a:cubicBezTo>
                    <a:pt x="2018122" y="320762"/>
                    <a:pt x="1995222" y="343663"/>
                    <a:pt x="1966973" y="343663"/>
                  </a:cubicBezTo>
                  <a:lnTo>
                    <a:pt x="51149" y="343663"/>
                  </a:lnTo>
                  <a:cubicBezTo>
                    <a:pt x="22900" y="343663"/>
                    <a:pt x="0" y="320762"/>
                    <a:pt x="0" y="292513"/>
                  </a:cubicBezTo>
                  <a:lnTo>
                    <a:pt x="0" y="51149"/>
                  </a:lnTo>
                  <a:cubicBezTo>
                    <a:pt x="0" y="22900"/>
                    <a:pt x="22900" y="0"/>
                    <a:pt x="51149" y="0"/>
                  </a:cubicBezTo>
                  <a:close/>
                </a:path>
              </a:pathLst>
            </a:custGeom>
            <a:solidFill>
              <a:srgbClr val="000000">
                <a:alpha val="0"/>
              </a:srgbClr>
            </a:solidFill>
            <a:ln w="66675" cap="rnd">
              <a:solidFill>
                <a:srgbClr val="FAB540"/>
              </a:solidFill>
              <a:prstDash val="solid"/>
              <a:round/>
            </a:ln>
          </p:spPr>
          <p:txBody>
            <a:bodyPr/>
            <a:lstStyle/>
            <a:p>
              <a:endParaRPr lang="en-US"/>
            </a:p>
          </p:txBody>
        </p:sp>
        <p:sp>
          <p:nvSpPr>
            <p:cNvPr id="17" name="TextBox 17"/>
            <p:cNvSpPr txBox="1"/>
            <p:nvPr/>
          </p:nvSpPr>
          <p:spPr>
            <a:xfrm>
              <a:off x="0" y="-28575"/>
              <a:ext cx="2018122" cy="372238"/>
            </a:xfrm>
            <a:prstGeom prst="rect">
              <a:avLst/>
            </a:prstGeom>
          </p:spPr>
          <p:txBody>
            <a:bodyPr lIns="50800" tIns="50800" rIns="50800" bIns="50800" rtlCol="0" anchor="ctr"/>
            <a:lstStyle/>
            <a:p>
              <a:pPr algn="ctr">
                <a:lnSpc>
                  <a:spcPts val="1418"/>
                </a:lnSpc>
              </a:pPr>
              <a:endParaRPr/>
            </a:p>
          </p:txBody>
        </p:sp>
      </p:grpSp>
      <p:sp>
        <p:nvSpPr>
          <p:cNvPr id="18" name="TextBox 18"/>
          <p:cNvSpPr txBox="1"/>
          <p:nvPr/>
        </p:nvSpPr>
        <p:spPr>
          <a:xfrm>
            <a:off x="4278420" y="4830214"/>
            <a:ext cx="5120900" cy="554704"/>
          </a:xfrm>
          <a:prstGeom prst="rect">
            <a:avLst/>
          </a:prstGeom>
        </p:spPr>
        <p:txBody>
          <a:bodyPr wrap="square" lIns="0" tIns="0" rIns="0" bIns="0" rtlCol="0" anchor="t">
            <a:spAutoFit/>
          </a:bodyPr>
          <a:lstStyle/>
          <a:p>
            <a:pPr algn="l">
              <a:lnSpc>
                <a:spcPts val="2208"/>
              </a:lnSpc>
              <a:spcBef>
                <a:spcPct val="0"/>
              </a:spcBef>
            </a:pPr>
            <a:r>
              <a:rPr lang="en-US" sz="1699" dirty="0">
                <a:solidFill>
                  <a:srgbClr val="000000"/>
                </a:solidFill>
                <a:latin typeface="Poppins"/>
                <a:ea typeface="Poppins"/>
                <a:cs typeface="Poppins"/>
                <a:sym typeface="Poppins"/>
              </a:rPr>
              <a:t>There are </a:t>
            </a:r>
            <a:r>
              <a:rPr lang="en-US" sz="1699" b="1" dirty="0">
                <a:solidFill>
                  <a:srgbClr val="000000"/>
                </a:solidFill>
                <a:latin typeface="Poppins Bold"/>
                <a:ea typeface="Poppins Bold"/>
                <a:cs typeface="Poppins Bold"/>
                <a:sym typeface="Poppins Bold"/>
              </a:rPr>
              <a:t>10 different </a:t>
            </a:r>
            <a:r>
              <a:rPr lang="en-US" sz="1699" b="1" dirty="0" err="1">
                <a:solidFill>
                  <a:srgbClr val="000000"/>
                </a:solidFill>
                <a:latin typeface="Poppins Bold"/>
                <a:ea typeface="Poppins Bold"/>
                <a:cs typeface="Poppins Bold"/>
                <a:sym typeface="Poppins Bold"/>
              </a:rPr>
              <a:t>colours</a:t>
            </a:r>
            <a:r>
              <a:rPr lang="en-US" sz="1699" dirty="0">
                <a:solidFill>
                  <a:srgbClr val="000000"/>
                </a:solidFill>
                <a:latin typeface="Poppins"/>
                <a:ea typeface="Poppins"/>
                <a:cs typeface="Poppins"/>
                <a:sym typeface="Poppins"/>
              </a:rPr>
              <a:t> that your child can complete. </a:t>
            </a:r>
          </a:p>
        </p:txBody>
      </p:sp>
      <p:grpSp>
        <p:nvGrpSpPr>
          <p:cNvPr id="19" name="Group 19"/>
          <p:cNvGrpSpPr/>
          <p:nvPr/>
        </p:nvGrpSpPr>
        <p:grpSpPr>
          <a:xfrm>
            <a:off x="4065815" y="5742084"/>
            <a:ext cx="5448929" cy="1278509"/>
            <a:chOff x="0" y="0"/>
            <a:chExt cx="2018122" cy="473522"/>
          </a:xfrm>
        </p:grpSpPr>
        <p:sp>
          <p:nvSpPr>
            <p:cNvPr id="20" name="Freeform 20"/>
            <p:cNvSpPr/>
            <p:nvPr/>
          </p:nvSpPr>
          <p:spPr>
            <a:xfrm>
              <a:off x="0" y="0"/>
              <a:ext cx="2018122" cy="473522"/>
            </a:xfrm>
            <a:custGeom>
              <a:avLst/>
              <a:gdLst/>
              <a:ahLst/>
              <a:cxnLst/>
              <a:rect l="l" t="t" r="r" b="b"/>
              <a:pathLst>
                <a:path w="2018122" h="473522">
                  <a:moveTo>
                    <a:pt x="51149" y="0"/>
                  </a:moveTo>
                  <a:lnTo>
                    <a:pt x="1966973" y="0"/>
                  </a:lnTo>
                  <a:cubicBezTo>
                    <a:pt x="1995222" y="0"/>
                    <a:pt x="2018122" y="22900"/>
                    <a:pt x="2018122" y="51149"/>
                  </a:cubicBezTo>
                  <a:lnTo>
                    <a:pt x="2018122" y="422373"/>
                  </a:lnTo>
                  <a:cubicBezTo>
                    <a:pt x="2018122" y="435938"/>
                    <a:pt x="2012733" y="448948"/>
                    <a:pt x="2003141" y="458541"/>
                  </a:cubicBezTo>
                  <a:cubicBezTo>
                    <a:pt x="1993548" y="468133"/>
                    <a:pt x="1980538" y="473522"/>
                    <a:pt x="1966973" y="473522"/>
                  </a:cubicBezTo>
                  <a:lnTo>
                    <a:pt x="51149" y="473522"/>
                  </a:lnTo>
                  <a:cubicBezTo>
                    <a:pt x="22900" y="473522"/>
                    <a:pt x="0" y="450622"/>
                    <a:pt x="0" y="422373"/>
                  </a:cubicBezTo>
                  <a:lnTo>
                    <a:pt x="0" y="51149"/>
                  </a:lnTo>
                  <a:cubicBezTo>
                    <a:pt x="0" y="22900"/>
                    <a:pt x="22900" y="0"/>
                    <a:pt x="51149" y="0"/>
                  </a:cubicBezTo>
                  <a:close/>
                </a:path>
              </a:pathLst>
            </a:custGeom>
            <a:solidFill>
              <a:srgbClr val="000000">
                <a:alpha val="0"/>
              </a:srgbClr>
            </a:solidFill>
            <a:ln w="66675" cap="rnd">
              <a:solidFill>
                <a:srgbClr val="FAB540"/>
              </a:solidFill>
              <a:prstDash val="solid"/>
              <a:round/>
            </a:ln>
          </p:spPr>
          <p:txBody>
            <a:bodyPr/>
            <a:lstStyle/>
            <a:p>
              <a:endParaRPr lang="en-US"/>
            </a:p>
          </p:txBody>
        </p:sp>
        <p:sp>
          <p:nvSpPr>
            <p:cNvPr id="21" name="TextBox 21"/>
            <p:cNvSpPr txBox="1"/>
            <p:nvPr/>
          </p:nvSpPr>
          <p:spPr>
            <a:xfrm>
              <a:off x="0" y="-28575"/>
              <a:ext cx="2018122" cy="502097"/>
            </a:xfrm>
            <a:prstGeom prst="rect">
              <a:avLst/>
            </a:prstGeom>
          </p:spPr>
          <p:txBody>
            <a:bodyPr lIns="50800" tIns="50800" rIns="50800" bIns="50800" rtlCol="0" anchor="ctr"/>
            <a:lstStyle/>
            <a:p>
              <a:pPr algn="ctr">
                <a:lnSpc>
                  <a:spcPts val="1418"/>
                </a:lnSpc>
              </a:pPr>
              <a:endParaRPr/>
            </a:p>
          </p:txBody>
        </p:sp>
      </p:grpSp>
      <p:sp>
        <p:nvSpPr>
          <p:cNvPr id="22" name="TextBox 22"/>
          <p:cNvSpPr txBox="1"/>
          <p:nvPr/>
        </p:nvSpPr>
        <p:spPr>
          <a:xfrm>
            <a:off x="4198979" y="5854709"/>
            <a:ext cx="5315765" cy="854720"/>
          </a:xfrm>
          <a:prstGeom prst="rect">
            <a:avLst/>
          </a:prstGeom>
        </p:spPr>
        <p:txBody>
          <a:bodyPr wrap="square" lIns="0" tIns="0" rIns="0" bIns="0" rtlCol="0" anchor="t">
            <a:spAutoFit/>
          </a:bodyPr>
          <a:lstStyle/>
          <a:p>
            <a:pPr algn="l">
              <a:lnSpc>
                <a:spcPts val="2208"/>
              </a:lnSpc>
              <a:spcBef>
                <a:spcPct val="0"/>
              </a:spcBef>
            </a:pPr>
            <a:r>
              <a:rPr lang="en-US" sz="1699" dirty="0">
                <a:solidFill>
                  <a:srgbClr val="000000"/>
                </a:solidFill>
                <a:latin typeface="Poppins"/>
                <a:ea typeface="Poppins"/>
                <a:cs typeface="Poppins"/>
                <a:sym typeface="Poppins"/>
              </a:rPr>
              <a:t>Parents, you will need to </a:t>
            </a:r>
            <a:r>
              <a:rPr lang="en-US" sz="1699" b="1" dirty="0">
                <a:solidFill>
                  <a:srgbClr val="000000"/>
                </a:solidFill>
                <a:latin typeface="Poppins Bold"/>
                <a:ea typeface="Poppins Bold"/>
                <a:cs typeface="Poppins Bold"/>
                <a:sym typeface="Poppins Bold"/>
              </a:rPr>
              <a:t>sign and date</a:t>
            </a:r>
            <a:r>
              <a:rPr lang="en-US" sz="1699" dirty="0">
                <a:solidFill>
                  <a:srgbClr val="000000"/>
                </a:solidFill>
                <a:latin typeface="Poppins"/>
                <a:ea typeface="Poppins"/>
                <a:cs typeface="Poppins"/>
                <a:sym typeface="Poppins"/>
              </a:rPr>
              <a:t> the book worms at home (you will still need to sign the reading diary as well!)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Quote about Sight Words">
            <a:extLst>
              <a:ext uri="{FF2B5EF4-FFF2-40B4-BE49-F238E27FC236}">
                <a16:creationId xmlns:a16="http://schemas.microsoft.com/office/drawing/2014/main" id="{82609232-4B79-4675-A1F6-7C46F4B7F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0912" y="3080645"/>
            <a:ext cx="3048000" cy="4064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Reading is magical">
            <a:extLst>
              <a:ext uri="{FF2B5EF4-FFF2-40B4-BE49-F238E27FC236}">
                <a16:creationId xmlns:a16="http://schemas.microsoft.com/office/drawing/2014/main" id="{E376D831-8F8F-40FB-B603-4B523F9408F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333" b="24242"/>
          <a:stretch/>
        </p:blipFill>
        <p:spPr bwMode="auto">
          <a:xfrm>
            <a:off x="6230912" y="914400"/>
            <a:ext cx="3048000" cy="190269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D7E6D82A-B432-4805-98A5-6FA009BBDBBA}"/>
              </a:ext>
            </a:extLst>
          </p:cNvPr>
          <p:cNvPicPr>
            <a:picLocks noChangeAspect="1"/>
          </p:cNvPicPr>
          <p:nvPr/>
        </p:nvPicPr>
        <p:blipFill>
          <a:blip r:embed="rId5"/>
          <a:stretch>
            <a:fillRect/>
          </a:stretch>
        </p:blipFill>
        <p:spPr>
          <a:xfrm>
            <a:off x="116293" y="1368138"/>
            <a:ext cx="5776507" cy="5776507"/>
          </a:xfrm>
          <a:prstGeom prst="rect">
            <a:avLst/>
          </a:prstGeom>
        </p:spPr>
      </p:pic>
    </p:spTree>
    <p:extLst>
      <p:ext uri="{BB962C8B-B14F-4D97-AF65-F5344CB8AC3E}">
        <p14:creationId xmlns:p14="http://schemas.microsoft.com/office/powerpoint/2010/main" val="1393562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8FBBA0A-E486-40F7-8D7E-36E76AFE4FEF}"/>
              </a:ext>
            </a:extLst>
          </p:cNvPr>
          <p:cNvSpPr txBox="1">
            <a:spLocks/>
          </p:cNvSpPr>
          <p:nvPr/>
        </p:nvSpPr>
        <p:spPr>
          <a:xfrm>
            <a:off x="537605" y="4343400"/>
            <a:ext cx="9215995" cy="3168352"/>
          </a:xfrm>
          <a:prstGeom prst="rect">
            <a:avLst/>
          </a:prstGeom>
        </p:spPr>
        <p:txBody>
          <a:bodyPr vert="horz" lIns="91440" tIns="45720" rIns="91440" bIns="45720" rtlCol="0" anchor="ctr" anchorCtr="0">
            <a:normAutofit/>
          </a:bodyPr>
          <a:lstStyle>
            <a:lvl1pPr marL="0" indent="0" algn="ctr" defTabSz="914400" rtl="0" eaLnBrk="1" latinLnBrk="0" hangingPunct="1">
              <a:lnSpc>
                <a:spcPct val="120000"/>
              </a:lnSpc>
              <a:spcBef>
                <a:spcPct val="20000"/>
              </a:spcBef>
              <a:buFont typeface="Arial" pitchFamily="34" charset="0"/>
              <a:buNone/>
              <a:defRPr sz="2080" b="1" kern="1200">
                <a:solidFill>
                  <a:schemeClr val="bg1"/>
                </a:solidFill>
                <a:latin typeface="+mn-lt"/>
                <a:ea typeface="+mn-ea"/>
                <a:cs typeface="+mn-cs"/>
              </a:defRPr>
            </a:lvl1pPr>
            <a:lvl2pPr marL="365760" indent="0" algn="ctr" defTabSz="914400" rtl="0" eaLnBrk="1" latinLnBrk="0" hangingPunct="1">
              <a:spcBef>
                <a:spcPct val="20000"/>
              </a:spcBef>
              <a:buFont typeface="Arial" pitchFamily="34" charset="0"/>
              <a:buNone/>
              <a:defRPr sz="1760" b="1" kern="1200">
                <a:solidFill>
                  <a:schemeClr val="tx1"/>
                </a:solidFill>
                <a:latin typeface="+mn-lt"/>
                <a:ea typeface="+mn-ea"/>
                <a:cs typeface="+mn-cs"/>
              </a:defRPr>
            </a:lvl2pPr>
            <a:lvl3pPr marL="731520" indent="0" algn="ctr" defTabSz="914400" rtl="0" eaLnBrk="1" latinLnBrk="0" hangingPunct="1">
              <a:spcBef>
                <a:spcPct val="20000"/>
              </a:spcBef>
              <a:buFont typeface="Arial" pitchFamily="34" charset="0"/>
              <a:buNone/>
              <a:defRPr sz="1760" b="1" kern="1200">
                <a:solidFill>
                  <a:schemeClr val="tx1"/>
                </a:solidFill>
                <a:latin typeface="+mn-lt"/>
                <a:ea typeface="+mn-ea"/>
                <a:cs typeface="+mn-cs"/>
              </a:defRPr>
            </a:lvl3pPr>
            <a:lvl4pPr marL="1097280" indent="0" algn="ctr" defTabSz="914400" rtl="0" eaLnBrk="1" latinLnBrk="0" hangingPunct="1">
              <a:spcBef>
                <a:spcPct val="20000"/>
              </a:spcBef>
              <a:buFont typeface="Arial" pitchFamily="34" charset="0"/>
              <a:buNone/>
              <a:defRPr sz="1760" b="1" kern="1200">
                <a:solidFill>
                  <a:schemeClr val="tx1"/>
                </a:solidFill>
                <a:latin typeface="+mn-lt"/>
                <a:ea typeface="+mn-ea"/>
                <a:cs typeface="+mn-cs"/>
              </a:defRPr>
            </a:lvl4pPr>
            <a:lvl5pPr marL="1463040" indent="0" algn="ctr" defTabSz="914400" rtl="0" eaLnBrk="1" latinLnBrk="0" hangingPunct="1">
              <a:spcBef>
                <a:spcPct val="20000"/>
              </a:spcBef>
              <a:buFont typeface="Arial" pitchFamily="34" charset="0"/>
              <a:buNone/>
              <a:defRPr sz="1760" b="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4400" dirty="0"/>
              <a:t>One of the greatest gifts adults can give is to read to children </a:t>
            </a:r>
          </a:p>
          <a:p>
            <a:r>
              <a:rPr lang="en-US" b="0" dirty="0"/>
              <a:t>Carl Sagan</a:t>
            </a:r>
          </a:p>
        </p:txBody>
      </p:sp>
      <p:sp>
        <p:nvSpPr>
          <p:cNvPr id="6" name="Flowchart: Sequential Access Storage 5">
            <a:extLst>
              <a:ext uri="{FF2B5EF4-FFF2-40B4-BE49-F238E27FC236}">
                <a16:creationId xmlns:a16="http://schemas.microsoft.com/office/drawing/2014/main" id="{2FA12353-6FDE-4842-841A-7B2303DF794F}"/>
              </a:ext>
            </a:extLst>
          </p:cNvPr>
          <p:cNvSpPr/>
          <p:nvPr/>
        </p:nvSpPr>
        <p:spPr>
          <a:xfrm>
            <a:off x="508297" y="457200"/>
            <a:ext cx="8678390" cy="5943600"/>
          </a:xfrm>
          <a:prstGeom prst="flowChartMagneticTape">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 Placeholder 2">
            <a:extLst>
              <a:ext uri="{FF2B5EF4-FFF2-40B4-BE49-F238E27FC236}">
                <a16:creationId xmlns:a16="http://schemas.microsoft.com/office/drawing/2014/main" id="{1A9BD03C-26CC-410D-A8A7-0E7A88A2E122}"/>
              </a:ext>
            </a:extLst>
          </p:cNvPr>
          <p:cNvSpPr>
            <a:spLocks noGrp="1"/>
          </p:cNvSpPr>
          <p:nvPr>
            <p:ph type="body" sz="quarter" idx="10"/>
          </p:nvPr>
        </p:nvSpPr>
        <p:spPr>
          <a:xfrm>
            <a:off x="939948" y="1844824"/>
            <a:ext cx="7873703" cy="3168352"/>
          </a:xfrm>
        </p:spPr>
        <p:txBody>
          <a:bodyPr/>
          <a:lstStyle/>
          <a:p>
            <a:r>
              <a:rPr lang="en-US" sz="4400" dirty="0">
                <a:solidFill>
                  <a:srgbClr val="FFC000"/>
                </a:solidFill>
              </a:rPr>
              <a:t>“</a:t>
            </a:r>
            <a:r>
              <a:rPr lang="en-US" sz="4400" dirty="0"/>
              <a:t>One of the greatest gifts adults can give is to read to children</a:t>
            </a:r>
            <a:r>
              <a:rPr lang="en-US" sz="4400" dirty="0">
                <a:solidFill>
                  <a:srgbClr val="FFC000"/>
                </a:solidFill>
              </a:rPr>
              <a:t>”</a:t>
            </a:r>
            <a:r>
              <a:rPr lang="en-US" sz="4400" dirty="0"/>
              <a:t> </a:t>
            </a:r>
          </a:p>
          <a:p>
            <a:r>
              <a:rPr lang="en-US" b="0" dirty="0">
                <a:solidFill>
                  <a:srgbClr val="FFC000"/>
                </a:solidFill>
              </a:rPr>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8"/>
          <p:cNvGrpSpPr/>
          <p:nvPr/>
        </p:nvGrpSpPr>
        <p:grpSpPr>
          <a:xfrm>
            <a:off x="442928" y="1752600"/>
            <a:ext cx="8634978" cy="2667000"/>
            <a:chOff x="0" y="0"/>
            <a:chExt cx="3320718" cy="396151"/>
          </a:xfrm>
        </p:grpSpPr>
        <p:sp>
          <p:nvSpPr>
            <p:cNvPr id="9" name="Freeform 9"/>
            <p:cNvSpPr/>
            <p:nvPr/>
          </p:nvSpPr>
          <p:spPr>
            <a:xfrm>
              <a:off x="0" y="0"/>
              <a:ext cx="3320717" cy="396151"/>
            </a:xfrm>
            <a:custGeom>
              <a:avLst/>
              <a:gdLst/>
              <a:ahLst/>
              <a:cxnLst/>
              <a:rect l="l" t="t" r="r" b="b"/>
              <a:pathLst>
                <a:path w="3320717" h="396151">
                  <a:moveTo>
                    <a:pt x="31085" y="0"/>
                  </a:moveTo>
                  <a:lnTo>
                    <a:pt x="3289632" y="0"/>
                  </a:lnTo>
                  <a:cubicBezTo>
                    <a:pt x="3297877" y="0"/>
                    <a:pt x="3305783" y="3275"/>
                    <a:pt x="3311613" y="9105"/>
                  </a:cubicBezTo>
                  <a:cubicBezTo>
                    <a:pt x="3317442" y="14934"/>
                    <a:pt x="3320717" y="22841"/>
                    <a:pt x="3320717" y="31085"/>
                  </a:cubicBezTo>
                  <a:lnTo>
                    <a:pt x="3320717" y="365065"/>
                  </a:lnTo>
                  <a:cubicBezTo>
                    <a:pt x="3320717" y="373310"/>
                    <a:pt x="3317442" y="381216"/>
                    <a:pt x="3311613" y="387046"/>
                  </a:cubicBezTo>
                  <a:cubicBezTo>
                    <a:pt x="3305783" y="392876"/>
                    <a:pt x="3297877" y="396151"/>
                    <a:pt x="3289632" y="396151"/>
                  </a:cubicBezTo>
                  <a:lnTo>
                    <a:pt x="31085" y="396151"/>
                  </a:lnTo>
                  <a:cubicBezTo>
                    <a:pt x="22841" y="396151"/>
                    <a:pt x="14934" y="392876"/>
                    <a:pt x="9105" y="387046"/>
                  </a:cubicBezTo>
                  <a:cubicBezTo>
                    <a:pt x="3275" y="381216"/>
                    <a:pt x="0" y="373310"/>
                    <a:pt x="0" y="365065"/>
                  </a:cubicBezTo>
                  <a:lnTo>
                    <a:pt x="0" y="31085"/>
                  </a:lnTo>
                  <a:cubicBezTo>
                    <a:pt x="0" y="22841"/>
                    <a:pt x="3275" y="14934"/>
                    <a:pt x="9105" y="9105"/>
                  </a:cubicBezTo>
                  <a:cubicBezTo>
                    <a:pt x="14934" y="3275"/>
                    <a:pt x="22841" y="0"/>
                    <a:pt x="31085" y="0"/>
                  </a:cubicBezTo>
                  <a:close/>
                </a:path>
              </a:pathLst>
            </a:custGeom>
            <a:solidFill>
              <a:srgbClr val="000000">
                <a:alpha val="0"/>
              </a:srgbClr>
            </a:solidFill>
            <a:ln w="66675" cap="rnd">
              <a:solidFill>
                <a:srgbClr val="FAB540"/>
              </a:solidFill>
              <a:prstDash val="solid"/>
              <a:round/>
            </a:ln>
          </p:spPr>
          <p:txBody>
            <a:bodyPr/>
            <a:lstStyle/>
            <a:p>
              <a:endParaRPr lang="en-US"/>
            </a:p>
          </p:txBody>
        </p:sp>
        <p:sp>
          <p:nvSpPr>
            <p:cNvPr id="10" name="TextBox 10"/>
            <p:cNvSpPr txBox="1"/>
            <p:nvPr/>
          </p:nvSpPr>
          <p:spPr>
            <a:xfrm>
              <a:off x="0" y="-28575"/>
              <a:ext cx="3320718" cy="424726"/>
            </a:xfrm>
            <a:prstGeom prst="rect">
              <a:avLst/>
            </a:prstGeom>
          </p:spPr>
          <p:txBody>
            <a:bodyPr lIns="50800" tIns="50800" rIns="50800" bIns="50800" rtlCol="0" anchor="ctr"/>
            <a:lstStyle/>
            <a:p>
              <a:pPr algn="ctr">
                <a:lnSpc>
                  <a:spcPts val="1418"/>
                </a:lnSpc>
              </a:pPr>
              <a:endParaRPr/>
            </a:p>
          </p:txBody>
        </p:sp>
      </p:grpSp>
      <p:sp>
        <p:nvSpPr>
          <p:cNvPr id="23" name="TextBox 23"/>
          <p:cNvSpPr txBox="1"/>
          <p:nvPr/>
        </p:nvSpPr>
        <p:spPr>
          <a:xfrm>
            <a:off x="1838772" y="979791"/>
            <a:ext cx="7639956" cy="641201"/>
          </a:xfrm>
          <a:prstGeom prst="rect">
            <a:avLst/>
          </a:prstGeom>
        </p:spPr>
        <p:txBody>
          <a:bodyPr wrap="square" lIns="0" tIns="0" rIns="0" bIns="0" rtlCol="0" anchor="t">
            <a:spAutoFit/>
          </a:bodyPr>
          <a:lstStyle/>
          <a:p>
            <a:pPr algn="l">
              <a:lnSpc>
                <a:spcPts val="5015"/>
              </a:lnSpc>
            </a:pPr>
            <a:r>
              <a:rPr lang="en-US" sz="4399" b="1" dirty="0">
                <a:solidFill>
                  <a:srgbClr val="008037"/>
                </a:solidFill>
                <a:latin typeface="Poppins Bold"/>
                <a:ea typeface="Poppins Bold"/>
                <a:cs typeface="Poppins Bold"/>
                <a:sym typeface="Poppins Bold"/>
              </a:rPr>
              <a:t>Thank you for coming</a:t>
            </a:r>
          </a:p>
        </p:txBody>
      </p:sp>
      <p:sp>
        <p:nvSpPr>
          <p:cNvPr id="24" name="TextBox 24"/>
          <p:cNvSpPr txBox="1"/>
          <p:nvPr/>
        </p:nvSpPr>
        <p:spPr>
          <a:xfrm>
            <a:off x="8222798" y="898232"/>
            <a:ext cx="162372" cy="172644"/>
          </a:xfrm>
          <a:prstGeom prst="rect">
            <a:avLst/>
          </a:prstGeom>
        </p:spPr>
        <p:txBody>
          <a:bodyPr lIns="0" tIns="0" rIns="0" bIns="0" rtlCol="0" anchor="t">
            <a:spAutoFit/>
          </a:bodyPr>
          <a:lstStyle/>
          <a:p>
            <a:pPr algn="ctr">
              <a:lnSpc>
                <a:spcPts val="1497"/>
              </a:lnSpc>
            </a:pPr>
            <a:r>
              <a:rPr lang="en-US" sz="959" b="1">
                <a:solidFill>
                  <a:srgbClr val="FFFFFF"/>
                </a:solidFill>
                <a:latin typeface="Poppins Bold"/>
                <a:ea typeface="Poppins Bold"/>
                <a:cs typeface="Poppins Bold"/>
                <a:sym typeface="Poppins Bold"/>
              </a:rPr>
              <a:t>5</a:t>
            </a:r>
          </a:p>
        </p:txBody>
      </p:sp>
      <p:sp>
        <p:nvSpPr>
          <p:cNvPr id="26" name="TextBox 26"/>
          <p:cNvSpPr txBox="1"/>
          <p:nvPr/>
        </p:nvSpPr>
        <p:spPr>
          <a:xfrm>
            <a:off x="675695" y="1830625"/>
            <a:ext cx="8163505" cy="2114938"/>
          </a:xfrm>
          <a:prstGeom prst="rect">
            <a:avLst/>
          </a:prstGeom>
        </p:spPr>
        <p:txBody>
          <a:bodyPr wrap="square" lIns="0" tIns="0" rIns="0" bIns="0" rtlCol="0" anchor="t">
            <a:spAutoFit/>
          </a:bodyPr>
          <a:lstStyle/>
          <a:p>
            <a:pPr algn="ctr">
              <a:lnSpc>
                <a:spcPct val="170000"/>
              </a:lnSpc>
            </a:pPr>
            <a:r>
              <a:rPr lang="en-GB" sz="2800" b="1" dirty="0">
                <a:latin typeface="Poppins Bold" panose="00000800000000000000" charset="0"/>
                <a:cs typeface="Poppins Bold" panose="00000800000000000000" charset="0"/>
              </a:rPr>
              <a:t>After a lovely start to the school year, we are excited for what will be a wonderful year with your fabulous children!</a:t>
            </a:r>
          </a:p>
        </p:txBody>
      </p:sp>
      <p:sp>
        <p:nvSpPr>
          <p:cNvPr id="30" name="Title 1">
            <a:extLst>
              <a:ext uri="{FF2B5EF4-FFF2-40B4-BE49-F238E27FC236}">
                <a16:creationId xmlns:a16="http://schemas.microsoft.com/office/drawing/2014/main" id="{C6211C99-6FEB-4835-BE59-0573B6C2D615}"/>
              </a:ext>
            </a:extLst>
          </p:cNvPr>
          <p:cNvSpPr txBox="1">
            <a:spLocks/>
          </p:cNvSpPr>
          <p:nvPr/>
        </p:nvSpPr>
        <p:spPr>
          <a:xfrm>
            <a:off x="11004972" y="1754618"/>
            <a:ext cx="8578428" cy="1426086"/>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5760" b="1" dirty="0">
              <a:latin typeface="Segoe Print" panose="02000600000000000000" pitchFamily="2" charset="0"/>
            </a:endParaRPr>
          </a:p>
        </p:txBody>
      </p:sp>
      <p:pic>
        <p:nvPicPr>
          <p:cNvPr id="33" name="Picture 4" descr="311+ Thousand Success Kids Royalty-Free Images, Stock Photos &amp; Pictures |  Shutterstock">
            <a:extLst>
              <a:ext uri="{FF2B5EF4-FFF2-40B4-BE49-F238E27FC236}">
                <a16:creationId xmlns:a16="http://schemas.microsoft.com/office/drawing/2014/main" id="{33BDEBFA-1544-46AA-A74F-57A84ADAE5B8}"/>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10000" b="90000" l="6667" r="91407">
                        <a14:foregroundMark x1="14222" y1="80000" x2="14222" y2="80000"/>
                        <a14:foregroundMark x1="15407" y1="87500" x2="15407" y2="87500"/>
                        <a14:foregroundMark x1="6667" y1="68214" x2="6667" y2="68214"/>
                        <a14:foregroundMark x1="8889" y1="71429" x2="8889" y2="71429"/>
                        <a14:foregroundMark x1="61630" y1="68571" x2="61630" y2="68571"/>
                        <a14:foregroundMark x1="61185" y1="89286" x2="61185" y2="89286"/>
                        <a14:foregroundMark x1="32889" y1="85714" x2="32889" y2="85714"/>
                        <a14:foregroundMark x1="57481" y1="34286" x2="57481" y2="34286"/>
                        <a14:foregroundMark x1="48593" y1="35357" x2="48593" y2="35357"/>
                        <a14:foregroundMark x1="47259" y1="33214" x2="47259" y2="33214"/>
                        <a14:foregroundMark x1="48889" y1="33214" x2="48889" y2="33214"/>
                        <a14:foregroundMark x1="70667" y1="37143" x2="70667" y2="37143"/>
                        <a14:foregroundMark x1="81926" y1="41786" x2="81926" y2="41786"/>
                        <a14:foregroundMark x1="80444" y1="40357" x2="80444" y2="40357"/>
                        <a14:foregroundMark x1="81778" y1="69286" x2="81778" y2="69286"/>
                        <a14:foregroundMark x1="77926" y1="73929" x2="77926" y2="73929"/>
                        <a14:foregroundMark x1="89481" y1="68571" x2="89481" y2="68571"/>
                        <a14:foregroundMark x1="69037" y1="36071" x2="69037" y2="36071"/>
                        <a14:foregroundMark x1="69037" y1="35000" x2="69037" y2="35000"/>
                        <a14:foregroundMark x1="70519" y1="36071" x2="70519" y2="36071"/>
                        <a14:foregroundMark x1="69037" y1="34286" x2="69037" y2="34286"/>
                        <a14:foregroundMark x1="70963" y1="35000" x2="70963" y2="35000"/>
                        <a14:foregroundMark x1="91407" y1="58214" x2="91407" y2="58214"/>
                        <a14:foregroundMark x1="59111" y1="70714" x2="59111" y2="70714"/>
                        <a14:foregroundMark x1="59111" y1="70714" x2="59111" y2="70714"/>
                        <a14:foregroundMark x1="85481" y1="67500" x2="85481" y2="67500"/>
                        <a14:foregroundMark x1="69630" y1="37500" x2="69630" y2="37500"/>
                        <a14:foregroundMark x1="69778" y1="35714" x2="69778" y2="35714"/>
                        <a14:backgroundMark x1="8889" y1="73571" x2="8889" y2="73571"/>
                        <a14:backgroundMark x1="8889" y1="71071" x2="8889" y2="71071"/>
                        <a14:backgroundMark x1="8889" y1="71071" x2="8889" y2="71071"/>
                        <a14:backgroundMark x1="8741" y1="73214" x2="8741" y2="73214"/>
                        <a14:backgroundMark x1="8296" y1="72857" x2="8296" y2="72857"/>
                        <a14:backgroundMark x1="9037" y1="72500" x2="9037" y2="72500"/>
                        <a14:backgroundMark x1="9185" y1="72143" x2="9185" y2="72143"/>
                      </a14:backgroundRemoval>
                    </a14:imgEffect>
                  </a14:imgLayer>
                </a14:imgProps>
              </a:ext>
              <a:ext uri="{28A0092B-C50C-407E-A947-70E740481C1C}">
                <a14:useLocalDpi xmlns:a14="http://schemas.microsoft.com/office/drawing/2010/main" val="0"/>
              </a:ext>
            </a:extLst>
          </a:blip>
          <a:srcRect t="19256" b="-2684"/>
          <a:stretch/>
        </p:blipFill>
        <p:spPr bwMode="auto">
          <a:xfrm>
            <a:off x="1243560" y="5000033"/>
            <a:ext cx="7266481" cy="251472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7">
            <a:extLst>
              <a:ext uri="{FF2B5EF4-FFF2-40B4-BE49-F238E27FC236}">
                <a16:creationId xmlns:a16="http://schemas.microsoft.com/office/drawing/2014/main" id="{4A10DC22-6252-4E4E-B624-3AFD3D3A1647}"/>
              </a:ext>
            </a:extLst>
          </p:cNvPr>
          <p:cNvGrpSpPr/>
          <p:nvPr/>
        </p:nvGrpSpPr>
        <p:grpSpPr>
          <a:xfrm>
            <a:off x="9563516" y="0"/>
            <a:ext cx="190084" cy="7315200"/>
            <a:chOff x="0" y="0"/>
            <a:chExt cx="152400" cy="5864971"/>
          </a:xfrm>
        </p:grpSpPr>
        <p:sp>
          <p:nvSpPr>
            <p:cNvPr id="12" name="Freeform 8">
              <a:extLst>
                <a:ext uri="{FF2B5EF4-FFF2-40B4-BE49-F238E27FC236}">
                  <a16:creationId xmlns:a16="http://schemas.microsoft.com/office/drawing/2014/main" id="{7311C520-72FA-4D41-884F-B61214068C24}"/>
                </a:ext>
              </a:extLst>
            </p:cNvPr>
            <p:cNvSpPr/>
            <p:nvPr/>
          </p:nvSpPr>
          <p:spPr>
            <a:xfrm>
              <a:off x="0" y="0"/>
              <a:ext cx="152400" cy="5864971"/>
            </a:xfrm>
            <a:custGeom>
              <a:avLst/>
              <a:gdLst/>
              <a:ahLst/>
              <a:cxnLst/>
              <a:rect l="l" t="t" r="r" b="b"/>
              <a:pathLst>
                <a:path w="152400" h="5864971">
                  <a:moveTo>
                    <a:pt x="0" y="0"/>
                  </a:moveTo>
                  <a:lnTo>
                    <a:pt x="152400" y="0"/>
                  </a:lnTo>
                  <a:lnTo>
                    <a:pt x="152400" y="5864971"/>
                  </a:lnTo>
                  <a:lnTo>
                    <a:pt x="0" y="5864971"/>
                  </a:lnTo>
                  <a:close/>
                </a:path>
              </a:pathLst>
            </a:custGeom>
            <a:solidFill>
              <a:srgbClr val="FAB540"/>
            </a:solidFill>
          </p:spPr>
          <p:txBody>
            <a:bodyPr/>
            <a:lstStyle/>
            <a:p>
              <a:endParaRPr lang="en-US"/>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5880019"/>
            <a:ext cx="9753600" cy="1050900"/>
            <a:chOff x="0" y="0"/>
            <a:chExt cx="4816593" cy="518963"/>
          </a:xfrm>
        </p:grpSpPr>
        <p:sp>
          <p:nvSpPr>
            <p:cNvPr id="3" name="Freeform 3"/>
            <p:cNvSpPr/>
            <p:nvPr/>
          </p:nvSpPr>
          <p:spPr>
            <a:xfrm>
              <a:off x="0" y="0"/>
              <a:ext cx="4816592" cy="518963"/>
            </a:xfrm>
            <a:custGeom>
              <a:avLst/>
              <a:gdLst/>
              <a:ahLst/>
              <a:cxnLst/>
              <a:rect l="l" t="t" r="r" b="b"/>
              <a:pathLst>
                <a:path w="4816592" h="518963">
                  <a:moveTo>
                    <a:pt x="0" y="0"/>
                  </a:moveTo>
                  <a:lnTo>
                    <a:pt x="4816592" y="0"/>
                  </a:lnTo>
                  <a:lnTo>
                    <a:pt x="4816592" y="518963"/>
                  </a:lnTo>
                  <a:lnTo>
                    <a:pt x="0" y="518963"/>
                  </a:lnTo>
                  <a:close/>
                </a:path>
              </a:pathLst>
            </a:custGeom>
            <a:solidFill>
              <a:srgbClr val="008037"/>
            </a:solidFill>
          </p:spPr>
          <p:txBody>
            <a:bodyPr/>
            <a:lstStyle/>
            <a:p>
              <a:endParaRPr lang="en-US"/>
            </a:p>
          </p:txBody>
        </p:sp>
        <p:sp>
          <p:nvSpPr>
            <p:cNvPr id="4" name="TextBox 4"/>
            <p:cNvSpPr txBox="1"/>
            <p:nvPr/>
          </p:nvSpPr>
          <p:spPr>
            <a:xfrm>
              <a:off x="0" y="-28575"/>
              <a:ext cx="4816593" cy="547538"/>
            </a:xfrm>
            <a:prstGeom prst="rect">
              <a:avLst/>
            </a:prstGeom>
          </p:spPr>
          <p:txBody>
            <a:bodyPr lIns="27093" tIns="27093" rIns="27093" bIns="27093" rtlCol="0" anchor="ctr"/>
            <a:lstStyle/>
            <a:p>
              <a:pPr algn="ctr">
                <a:lnSpc>
                  <a:spcPts val="1738"/>
                </a:lnSpc>
              </a:pPr>
              <a:endParaRPr/>
            </a:p>
          </p:txBody>
        </p:sp>
      </p:grpSp>
      <p:grpSp>
        <p:nvGrpSpPr>
          <p:cNvPr id="8" name="Group 8"/>
          <p:cNvGrpSpPr/>
          <p:nvPr/>
        </p:nvGrpSpPr>
        <p:grpSpPr>
          <a:xfrm>
            <a:off x="442927" y="3047694"/>
            <a:ext cx="8965937" cy="1069606"/>
            <a:chOff x="0" y="0"/>
            <a:chExt cx="3320718" cy="396151"/>
          </a:xfrm>
        </p:grpSpPr>
        <p:sp>
          <p:nvSpPr>
            <p:cNvPr id="9" name="Freeform 9"/>
            <p:cNvSpPr/>
            <p:nvPr/>
          </p:nvSpPr>
          <p:spPr>
            <a:xfrm>
              <a:off x="0" y="0"/>
              <a:ext cx="3320717" cy="396151"/>
            </a:xfrm>
            <a:custGeom>
              <a:avLst/>
              <a:gdLst/>
              <a:ahLst/>
              <a:cxnLst/>
              <a:rect l="l" t="t" r="r" b="b"/>
              <a:pathLst>
                <a:path w="3320717" h="396151">
                  <a:moveTo>
                    <a:pt x="31085" y="0"/>
                  </a:moveTo>
                  <a:lnTo>
                    <a:pt x="3289632" y="0"/>
                  </a:lnTo>
                  <a:cubicBezTo>
                    <a:pt x="3297877" y="0"/>
                    <a:pt x="3305783" y="3275"/>
                    <a:pt x="3311613" y="9105"/>
                  </a:cubicBezTo>
                  <a:cubicBezTo>
                    <a:pt x="3317442" y="14934"/>
                    <a:pt x="3320717" y="22841"/>
                    <a:pt x="3320717" y="31085"/>
                  </a:cubicBezTo>
                  <a:lnTo>
                    <a:pt x="3320717" y="365065"/>
                  </a:lnTo>
                  <a:cubicBezTo>
                    <a:pt x="3320717" y="373310"/>
                    <a:pt x="3317442" y="381216"/>
                    <a:pt x="3311613" y="387046"/>
                  </a:cubicBezTo>
                  <a:cubicBezTo>
                    <a:pt x="3305783" y="392876"/>
                    <a:pt x="3297877" y="396151"/>
                    <a:pt x="3289632" y="396151"/>
                  </a:cubicBezTo>
                  <a:lnTo>
                    <a:pt x="31085" y="396151"/>
                  </a:lnTo>
                  <a:cubicBezTo>
                    <a:pt x="22841" y="396151"/>
                    <a:pt x="14934" y="392876"/>
                    <a:pt x="9105" y="387046"/>
                  </a:cubicBezTo>
                  <a:cubicBezTo>
                    <a:pt x="3275" y="381216"/>
                    <a:pt x="0" y="373310"/>
                    <a:pt x="0" y="365065"/>
                  </a:cubicBezTo>
                  <a:lnTo>
                    <a:pt x="0" y="31085"/>
                  </a:lnTo>
                  <a:cubicBezTo>
                    <a:pt x="0" y="22841"/>
                    <a:pt x="3275" y="14934"/>
                    <a:pt x="9105" y="9105"/>
                  </a:cubicBezTo>
                  <a:cubicBezTo>
                    <a:pt x="14934" y="3275"/>
                    <a:pt x="22841" y="0"/>
                    <a:pt x="31085" y="0"/>
                  </a:cubicBezTo>
                  <a:close/>
                </a:path>
              </a:pathLst>
            </a:custGeom>
            <a:solidFill>
              <a:srgbClr val="000000">
                <a:alpha val="0"/>
              </a:srgbClr>
            </a:solidFill>
            <a:ln w="66675" cap="rnd">
              <a:solidFill>
                <a:srgbClr val="FAB540"/>
              </a:solidFill>
              <a:prstDash val="solid"/>
              <a:round/>
            </a:ln>
          </p:spPr>
          <p:txBody>
            <a:bodyPr/>
            <a:lstStyle/>
            <a:p>
              <a:endParaRPr lang="en-US"/>
            </a:p>
          </p:txBody>
        </p:sp>
        <p:sp>
          <p:nvSpPr>
            <p:cNvPr id="10" name="TextBox 10"/>
            <p:cNvSpPr txBox="1"/>
            <p:nvPr/>
          </p:nvSpPr>
          <p:spPr>
            <a:xfrm>
              <a:off x="0" y="-28575"/>
              <a:ext cx="3320718" cy="424726"/>
            </a:xfrm>
            <a:prstGeom prst="rect">
              <a:avLst/>
            </a:prstGeom>
          </p:spPr>
          <p:txBody>
            <a:bodyPr lIns="50800" tIns="50800" rIns="50800" bIns="50800" rtlCol="0" anchor="ctr"/>
            <a:lstStyle/>
            <a:p>
              <a:pPr algn="ctr">
                <a:lnSpc>
                  <a:spcPts val="1418"/>
                </a:lnSpc>
              </a:pPr>
              <a:endParaRPr/>
            </a:p>
          </p:txBody>
        </p:sp>
      </p:grpSp>
      <p:grpSp>
        <p:nvGrpSpPr>
          <p:cNvPr id="11" name="Group 11"/>
          <p:cNvGrpSpPr/>
          <p:nvPr/>
        </p:nvGrpSpPr>
        <p:grpSpPr>
          <a:xfrm>
            <a:off x="2370196" y="1880835"/>
            <a:ext cx="4737104" cy="966834"/>
            <a:chOff x="0" y="0"/>
            <a:chExt cx="1754483" cy="358087"/>
          </a:xfrm>
        </p:grpSpPr>
        <p:sp>
          <p:nvSpPr>
            <p:cNvPr id="12" name="Freeform 12"/>
            <p:cNvSpPr/>
            <p:nvPr/>
          </p:nvSpPr>
          <p:spPr>
            <a:xfrm>
              <a:off x="0" y="0"/>
              <a:ext cx="1754483" cy="358087"/>
            </a:xfrm>
            <a:custGeom>
              <a:avLst/>
              <a:gdLst/>
              <a:ahLst/>
              <a:cxnLst/>
              <a:rect l="l" t="t" r="r" b="b"/>
              <a:pathLst>
                <a:path w="1754483" h="358087">
                  <a:moveTo>
                    <a:pt x="58835" y="0"/>
                  </a:moveTo>
                  <a:lnTo>
                    <a:pt x="1695647" y="0"/>
                  </a:lnTo>
                  <a:cubicBezTo>
                    <a:pt x="1728141" y="0"/>
                    <a:pt x="1754483" y="26341"/>
                    <a:pt x="1754483" y="58835"/>
                  </a:cubicBezTo>
                  <a:lnTo>
                    <a:pt x="1754483" y="299251"/>
                  </a:lnTo>
                  <a:cubicBezTo>
                    <a:pt x="1754483" y="314855"/>
                    <a:pt x="1748284" y="329820"/>
                    <a:pt x="1737250" y="340854"/>
                  </a:cubicBezTo>
                  <a:cubicBezTo>
                    <a:pt x="1726217" y="351888"/>
                    <a:pt x="1711252" y="358087"/>
                    <a:pt x="1695647" y="358087"/>
                  </a:cubicBezTo>
                  <a:lnTo>
                    <a:pt x="58835" y="358087"/>
                  </a:lnTo>
                  <a:cubicBezTo>
                    <a:pt x="43231" y="358087"/>
                    <a:pt x="28266" y="351888"/>
                    <a:pt x="17232" y="340854"/>
                  </a:cubicBezTo>
                  <a:cubicBezTo>
                    <a:pt x="6199" y="329820"/>
                    <a:pt x="0" y="314855"/>
                    <a:pt x="0" y="299251"/>
                  </a:cubicBezTo>
                  <a:lnTo>
                    <a:pt x="0" y="58835"/>
                  </a:lnTo>
                  <a:cubicBezTo>
                    <a:pt x="0" y="43231"/>
                    <a:pt x="6199" y="28266"/>
                    <a:pt x="17232" y="17232"/>
                  </a:cubicBezTo>
                  <a:cubicBezTo>
                    <a:pt x="28266" y="6199"/>
                    <a:pt x="43231" y="0"/>
                    <a:pt x="58835" y="0"/>
                  </a:cubicBezTo>
                  <a:close/>
                </a:path>
              </a:pathLst>
            </a:custGeom>
            <a:solidFill>
              <a:srgbClr val="008037"/>
            </a:solidFill>
          </p:spPr>
          <p:txBody>
            <a:bodyPr/>
            <a:lstStyle/>
            <a:p>
              <a:endParaRPr lang="en-US"/>
            </a:p>
          </p:txBody>
        </p:sp>
        <p:sp>
          <p:nvSpPr>
            <p:cNvPr id="13" name="TextBox 13"/>
            <p:cNvSpPr txBox="1"/>
            <p:nvPr/>
          </p:nvSpPr>
          <p:spPr>
            <a:xfrm>
              <a:off x="0" y="-28575"/>
              <a:ext cx="1754483" cy="386662"/>
            </a:xfrm>
            <a:prstGeom prst="rect">
              <a:avLst/>
            </a:prstGeom>
          </p:spPr>
          <p:txBody>
            <a:bodyPr lIns="50800" tIns="50800" rIns="50800" bIns="50800" rtlCol="0" anchor="ctr"/>
            <a:lstStyle/>
            <a:p>
              <a:pPr algn="ctr">
                <a:lnSpc>
                  <a:spcPts val="1418"/>
                </a:lnSpc>
              </a:pPr>
              <a:endParaRPr/>
            </a:p>
          </p:txBody>
        </p:sp>
      </p:grpSp>
      <p:sp>
        <p:nvSpPr>
          <p:cNvPr id="14" name="Freeform 14"/>
          <p:cNvSpPr/>
          <p:nvPr/>
        </p:nvSpPr>
        <p:spPr>
          <a:xfrm>
            <a:off x="4051079" y="4170276"/>
            <a:ext cx="1749632" cy="1939043"/>
          </a:xfrm>
          <a:custGeom>
            <a:avLst/>
            <a:gdLst/>
            <a:ahLst/>
            <a:cxnLst/>
            <a:rect l="l" t="t" r="r" b="b"/>
            <a:pathLst>
              <a:path w="1749632" h="1939043">
                <a:moveTo>
                  <a:pt x="0" y="0"/>
                </a:moveTo>
                <a:lnTo>
                  <a:pt x="1749632" y="0"/>
                </a:lnTo>
                <a:lnTo>
                  <a:pt x="1749632" y="1939043"/>
                </a:lnTo>
                <a:lnTo>
                  <a:pt x="0" y="1939043"/>
                </a:lnTo>
                <a:lnTo>
                  <a:pt x="0" y="0"/>
                </a:lnTo>
                <a:close/>
              </a:path>
            </a:pathLst>
          </a:custGeom>
          <a:blipFill>
            <a:blip r:embed="rId3"/>
            <a:stretch>
              <a:fillRect b="-47541"/>
            </a:stretch>
          </a:blipFill>
        </p:spPr>
        <p:txBody>
          <a:bodyPr/>
          <a:lstStyle/>
          <a:p>
            <a:endParaRPr lang="en-US"/>
          </a:p>
        </p:txBody>
      </p:sp>
      <p:grpSp>
        <p:nvGrpSpPr>
          <p:cNvPr id="15" name="Group 15"/>
          <p:cNvGrpSpPr/>
          <p:nvPr/>
        </p:nvGrpSpPr>
        <p:grpSpPr>
          <a:xfrm>
            <a:off x="5743561" y="4310086"/>
            <a:ext cx="3457861" cy="714686"/>
            <a:chOff x="0" y="0"/>
            <a:chExt cx="1280689" cy="264698"/>
          </a:xfrm>
        </p:grpSpPr>
        <p:sp>
          <p:nvSpPr>
            <p:cNvPr id="16" name="Freeform 16"/>
            <p:cNvSpPr/>
            <p:nvPr/>
          </p:nvSpPr>
          <p:spPr>
            <a:xfrm>
              <a:off x="0" y="0"/>
              <a:ext cx="1280689" cy="264698"/>
            </a:xfrm>
            <a:custGeom>
              <a:avLst/>
              <a:gdLst/>
              <a:ahLst/>
              <a:cxnLst/>
              <a:rect l="l" t="t" r="r" b="b"/>
              <a:pathLst>
                <a:path w="1280689" h="264698">
                  <a:moveTo>
                    <a:pt x="80602" y="0"/>
                  </a:moveTo>
                  <a:lnTo>
                    <a:pt x="1200088" y="0"/>
                  </a:lnTo>
                  <a:cubicBezTo>
                    <a:pt x="1244603" y="0"/>
                    <a:pt x="1280689" y="36087"/>
                    <a:pt x="1280689" y="80602"/>
                  </a:cubicBezTo>
                  <a:lnTo>
                    <a:pt x="1280689" y="184097"/>
                  </a:lnTo>
                  <a:cubicBezTo>
                    <a:pt x="1280689" y="228612"/>
                    <a:pt x="1244603" y="264698"/>
                    <a:pt x="1200088" y="264698"/>
                  </a:cubicBezTo>
                  <a:lnTo>
                    <a:pt x="80602" y="264698"/>
                  </a:lnTo>
                  <a:cubicBezTo>
                    <a:pt x="36087" y="264698"/>
                    <a:pt x="0" y="228612"/>
                    <a:pt x="0" y="184097"/>
                  </a:cubicBezTo>
                  <a:lnTo>
                    <a:pt x="0" y="80602"/>
                  </a:lnTo>
                  <a:cubicBezTo>
                    <a:pt x="0" y="36087"/>
                    <a:pt x="36087" y="0"/>
                    <a:pt x="80602" y="0"/>
                  </a:cubicBezTo>
                  <a:close/>
                </a:path>
              </a:pathLst>
            </a:custGeom>
            <a:solidFill>
              <a:srgbClr val="008037"/>
            </a:solidFill>
          </p:spPr>
          <p:txBody>
            <a:bodyPr/>
            <a:lstStyle/>
            <a:p>
              <a:endParaRPr lang="en-US"/>
            </a:p>
          </p:txBody>
        </p:sp>
        <p:sp>
          <p:nvSpPr>
            <p:cNvPr id="17" name="TextBox 17"/>
            <p:cNvSpPr txBox="1"/>
            <p:nvPr/>
          </p:nvSpPr>
          <p:spPr>
            <a:xfrm>
              <a:off x="0" y="-28575"/>
              <a:ext cx="1280689" cy="293273"/>
            </a:xfrm>
            <a:prstGeom prst="rect">
              <a:avLst/>
            </a:prstGeom>
          </p:spPr>
          <p:txBody>
            <a:bodyPr lIns="50800" tIns="50800" rIns="50800" bIns="50800" rtlCol="0" anchor="ctr"/>
            <a:lstStyle/>
            <a:p>
              <a:pPr algn="ctr">
                <a:lnSpc>
                  <a:spcPts val="1418"/>
                </a:lnSpc>
              </a:pPr>
              <a:endParaRPr/>
            </a:p>
          </p:txBody>
        </p:sp>
      </p:grpSp>
      <p:sp>
        <p:nvSpPr>
          <p:cNvPr id="18" name="Freeform 18"/>
          <p:cNvSpPr/>
          <p:nvPr/>
        </p:nvSpPr>
        <p:spPr>
          <a:xfrm>
            <a:off x="5862150" y="4408220"/>
            <a:ext cx="498632" cy="498632"/>
          </a:xfrm>
          <a:custGeom>
            <a:avLst/>
            <a:gdLst/>
            <a:ahLst/>
            <a:cxnLst/>
            <a:rect l="l" t="t" r="r" b="b"/>
            <a:pathLst>
              <a:path w="498632" h="498632">
                <a:moveTo>
                  <a:pt x="0" y="0"/>
                </a:moveTo>
                <a:lnTo>
                  <a:pt x="498632" y="0"/>
                </a:lnTo>
                <a:lnTo>
                  <a:pt x="498632" y="498633"/>
                </a:lnTo>
                <a:lnTo>
                  <a:pt x="0" y="4986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9" name="Group 19"/>
          <p:cNvGrpSpPr/>
          <p:nvPr/>
        </p:nvGrpSpPr>
        <p:grpSpPr>
          <a:xfrm>
            <a:off x="399238" y="4310086"/>
            <a:ext cx="3457861" cy="714686"/>
            <a:chOff x="0" y="0"/>
            <a:chExt cx="1280689" cy="264698"/>
          </a:xfrm>
        </p:grpSpPr>
        <p:sp>
          <p:nvSpPr>
            <p:cNvPr id="20" name="Freeform 20"/>
            <p:cNvSpPr/>
            <p:nvPr/>
          </p:nvSpPr>
          <p:spPr>
            <a:xfrm>
              <a:off x="0" y="0"/>
              <a:ext cx="1280689" cy="264698"/>
            </a:xfrm>
            <a:custGeom>
              <a:avLst/>
              <a:gdLst/>
              <a:ahLst/>
              <a:cxnLst/>
              <a:rect l="l" t="t" r="r" b="b"/>
              <a:pathLst>
                <a:path w="1280689" h="264698">
                  <a:moveTo>
                    <a:pt x="80602" y="0"/>
                  </a:moveTo>
                  <a:lnTo>
                    <a:pt x="1200088" y="0"/>
                  </a:lnTo>
                  <a:cubicBezTo>
                    <a:pt x="1244603" y="0"/>
                    <a:pt x="1280689" y="36087"/>
                    <a:pt x="1280689" y="80602"/>
                  </a:cubicBezTo>
                  <a:lnTo>
                    <a:pt x="1280689" y="184097"/>
                  </a:lnTo>
                  <a:cubicBezTo>
                    <a:pt x="1280689" y="228612"/>
                    <a:pt x="1244603" y="264698"/>
                    <a:pt x="1200088" y="264698"/>
                  </a:cubicBezTo>
                  <a:lnTo>
                    <a:pt x="80602" y="264698"/>
                  </a:lnTo>
                  <a:cubicBezTo>
                    <a:pt x="36087" y="264698"/>
                    <a:pt x="0" y="228612"/>
                    <a:pt x="0" y="184097"/>
                  </a:cubicBezTo>
                  <a:lnTo>
                    <a:pt x="0" y="80602"/>
                  </a:lnTo>
                  <a:cubicBezTo>
                    <a:pt x="0" y="36087"/>
                    <a:pt x="36087" y="0"/>
                    <a:pt x="80602" y="0"/>
                  </a:cubicBezTo>
                  <a:close/>
                </a:path>
              </a:pathLst>
            </a:custGeom>
            <a:solidFill>
              <a:srgbClr val="008037"/>
            </a:solidFill>
          </p:spPr>
          <p:txBody>
            <a:bodyPr/>
            <a:lstStyle/>
            <a:p>
              <a:endParaRPr lang="en-US"/>
            </a:p>
          </p:txBody>
        </p:sp>
        <p:sp>
          <p:nvSpPr>
            <p:cNvPr id="21" name="TextBox 21"/>
            <p:cNvSpPr txBox="1"/>
            <p:nvPr/>
          </p:nvSpPr>
          <p:spPr>
            <a:xfrm>
              <a:off x="0" y="-28575"/>
              <a:ext cx="1280689" cy="293273"/>
            </a:xfrm>
            <a:prstGeom prst="rect">
              <a:avLst/>
            </a:prstGeom>
          </p:spPr>
          <p:txBody>
            <a:bodyPr lIns="50800" tIns="50800" rIns="50800" bIns="50800" rtlCol="0" anchor="ctr"/>
            <a:lstStyle/>
            <a:p>
              <a:pPr algn="ctr">
                <a:lnSpc>
                  <a:spcPts val="1418"/>
                </a:lnSpc>
              </a:pPr>
              <a:endParaRPr/>
            </a:p>
          </p:txBody>
        </p:sp>
      </p:grpSp>
      <p:sp>
        <p:nvSpPr>
          <p:cNvPr id="22" name="Freeform 22"/>
          <p:cNvSpPr/>
          <p:nvPr/>
        </p:nvSpPr>
        <p:spPr>
          <a:xfrm>
            <a:off x="570920" y="4418113"/>
            <a:ext cx="478848" cy="478848"/>
          </a:xfrm>
          <a:custGeom>
            <a:avLst/>
            <a:gdLst/>
            <a:ahLst/>
            <a:cxnLst/>
            <a:rect l="l" t="t" r="r" b="b"/>
            <a:pathLst>
              <a:path w="478848" h="478848">
                <a:moveTo>
                  <a:pt x="0" y="0"/>
                </a:moveTo>
                <a:lnTo>
                  <a:pt x="478849" y="0"/>
                </a:lnTo>
                <a:lnTo>
                  <a:pt x="478849" y="478848"/>
                </a:lnTo>
                <a:lnTo>
                  <a:pt x="0" y="47884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3" name="TextBox 23"/>
          <p:cNvSpPr txBox="1"/>
          <p:nvPr/>
        </p:nvSpPr>
        <p:spPr>
          <a:xfrm>
            <a:off x="274872" y="979791"/>
            <a:ext cx="9203856" cy="681228"/>
          </a:xfrm>
          <a:prstGeom prst="rect">
            <a:avLst/>
          </a:prstGeom>
        </p:spPr>
        <p:txBody>
          <a:bodyPr lIns="0" tIns="0" rIns="0" bIns="0" rtlCol="0" anchor="t">
            <a:spAutoFit/>
          </a:bodyPr>
          <a:lstStyle/>
          <a:p>
            <a:pPr algn="l">
              <a:lnSpc>
                <a:spcPts val="5015"/>
              </a:lnSpc>
            </a:pPr>
            <a:r>
              <a:rPr lang="en-US" sz="4399" b="1">
                <a:solidFill>
                  <a:srgbClr val="008037"/>
                </a:solidFill>
                <a:latin typeface="Poppins Bold"/>
                <a:ea typeface="Poppins Bold"/>
                <a:cs typeface="Poppins Bold"/>
                <a:sym typeface="Poppins Bold"/>
              </a:rPr>
              <a:t>School is a</a:t>
            </a:r>
            <a:r>
              <a:rPr lang="en-US" sz="4399" b="1">
                <a:solidFill>
                  <a:srgbClr val="1E6641"/>
                </a:solidFill>
                <a:latin typeface="Poppins Bold"/>
                <a:ea typeface="Poppins Bold"/>
                <a:cs typeface="Poppins Bold"/>
                <a:sym typeface="Poppins Bold"/>
              </a:rPr>
              <a:t> </a:t>
            </a:r>
            <a:r>
              <a:rPr lang="en-US" sz="4399" b="1">
                <a:solidFill>
                  <a:srgbClr val="FAB540"/>
                </a:solidFill>
                <a:latin typeface="Poppins Bold"/>
                <a:ea typeface="Poppins Bold"/>
                <a:cs typeface="Poppins Bold"/>
                <a:sym typeface="Poppins Bold"/>
              </a:rPr>
              <a:t>partnership </a:t>
            </a:r>
            <a:r>
              <a:rPr lang="en-US" sz="4399" b="1">
                <a:solidFill>
                  <a:srgbClr val="008037"/>
                </a:solidFill>
                <a:latin typeface="Poppins Bold"/>
                <a:ea typeface="Poppins Bold"/>
                <a:cs typeface="Poppins Bold"/>
                <a:sym typeface="Poppins Bold"/>
              </a:rPr>
              <a:t>with you</a:t>
            </a:r>
          </a:p>
        </p:txBody>
      </p:sp>
      <p:sp>
        <p:nvSpPr>
          <p:cNvPr id="24" name="TextBox 24"/>
          <p:cNvSpPr txBox="1"/>
          <p:nvPr/>
        </p:nvSpPr>
        <p:spPr>
          <a:xfrm>
            <a:off x="8222798" y="898232"/>
            <a:ext cx="162372" cy="172644"/>
          </a:xfrm>
          <a:prstGeom prst="rect">
            <a:avLst/>
          </a:prstGeom>
        </p:spPr>
        <p:txBody>
          <a:bodyPr lIns="0" tIns="0" rIns="0" bIns="0" rtlCol="0" anchor="t">
            <a:spAutoFit/>
          </a:bodyPr>
          <a:lstStyle/>
          <a:p>
            <a:pPr algn="ctr">
              <a:lnSpc>
                <a:spcPts val="1497"/>
              </a:lnSpc>
            </a:pPr>
            <a:r>
              <a:rPr lang="en-US" sz="959" b="1">
                <a:solidFill>
                  <a:srgbClr val="FFFFFF"/>
                </a:solidFill>
                <a:latin typeface="Poppins Bold"/>
                <a:ea typeface="Poppins Bold"/>
                <a:cs typeface="Poppins Bold"/>
                <a:sym typeface="Poppins Bold"/>
              </a:rPr>
              <a:t>5</a:t>
            </a:r>
          </a:p>
        </p:txBody>
      </p:sp>
      <p:sp>
        <p:nvSpPr>
          <p:cNvPr id="25" name="TextBox 25"/>
          <p:cNvSpPr txBox="1"/>
          <p:nvPr/>
        </p:nvSpPr>
        <p:spPr>
          <a:xfrm>
            <a:off x="1198984" y="6152769"/>
            <a:ext cx="7355633" cy="430911"/>
          </a:xfrm>
          <a:prstGeom prst="rect">
            <a:avLst/>
          </a:prstGeom>
        </p:spPr>
        <p:txBody>
          <a:bodyPr lIns="0" tIns="0" rIns="0" bIns="0" rtlCol="0" anchor="t">
            <a:spAutoFit/>
          </a:bodyPr>
          <a:lstStyle/>
          <a:p>
            <a:pPr algn="ctr">
              <a:lnSpc>
                <a:spcPts val="3192"/>
              </a:lnSpc>
              <a:spcBef>
                <a:spcPct val="0"/>
              </a:spcBef>
            </a:pPr>
            <a:r>
              <a:rPr lang="en-US" sz="2800" b="1">
                <a:solidFill>
                  <a:srgbClr val="FFFFFF"/>
                </a:solidFill>
                <a:latin typeface="Poppins Bold"/>
                <a:ea typeface="Poppins Bold"/>
                <a:cs typeface="Poppins Bold"/>
                <a:sym typeface="Poppins Bold"/>
              </a:rPr>
              <a:t>Thank you for your continued support </a:t>
            </a:r>
          </a:p>
        </p:txBody>
      </p:sp>
      <p:sp>
        <p:nvSpPr>
          <p:cNvPr id="26" name="TextBox 26"/>
          <p:cNvSpPr txBox="1"/>
          <p:nvPr/>
        </p:nvSpPr>
        <p:spPr>
          <a:xfrm>
            <a:off x="675695" y="3125719"/>
            <a:ext cx="8500400" cy="784861"/>
          </a:xfrm>
          <a:prstGeom prst="rect">
            <a:avLst/>
          </a:prstGeom>
        </p:spPr>
        <p:txBody>
          <a:bodyPr lIns="0" tIns="0" rIns="0" bIns="0" rtlCol="0" anchor="t">
            <a:spAutoFit/>
          </a:bodyPr>
          <a:lstStyle/>
          <a:p>
            <a:pPr algn="ctr">
              <a:lnSpc>
                <a:spcPts val="3119"/>
              </a:lnSpc>
            </a:pPr>
            <a:r>
              <a:rPr lang="en-US" sz="1999" b="1" dirty="0">
                <a:solidFill>
                  <a:srgbClr val="000000"/>
                </a:solidFill>
                <a:latin typeface="Poppins Bold"/>
                <a:ea typeface="Poppins Bold"/>
                <a:cs typeface="Poppins Bold"/>
                <a:sym typeface="Poppins Bold"/>
              </a:rPr>
              <a:t>Please catch us at the end of the day, call or email the main School Office if you have any questions or worries</a:t>
            </a:r>
          </a:p>
        </p:txBody>
      </p:sp>
      <p:sp>
        <p:nvSpPr>
          <p:cNvPr id="27" name="TextBox 27"/>
          <p:cNvSpPr txBox="1"/>
          <p:nvPr/>
        </p:nvSpPr>
        <p:spPr>
          <a:xfrm>
            <a:off x="3033051" y="1972964"/>
            <a:ext cx="3687498" cy="639701"/>
          </a:xfrm>
          <a:prstGeom prst="rect">
            <a:avLst/>
          </a:prstGeom>
        </p:spPr>
        <p:txBody>
          <a:bodyPr lIns="0" tIns="0" rIns="0" bIns="0" rtlCol="0" anchor="t">
            <a:spAutoFit/>
          </a:bodyPr>
          <a:lstStyle/>
          <a:p>
            <a:pPr algn="l">
              <a:lnSpc>
                <a:spcPts val="5147"/>
              </a:lnSpc>
            </a:pPr>
            <a:r>
              <a:rPr lang="en-US" sz="3299" b="1">
                <a:solidFill>
                  <a:srgbClr val="FFFFFF"/>
                </a:solidFill>
                <a:latin typeface="Poppins Bold"/>
                <a:ea typeface="Poppins Bold"/>
                <a:cs typeface="Poppins Bold"/>
                <a:sym typeface="Poppins Bold"/>
              </a:rPr>
              <a:t>Open door policy</a:t>
            </a:r>
          </a:p>
        </p:txBody>
      </p:sp>
      <p:sp>
        <p:nvSpPr>
          <p:cNvPr id="28" name="TextBox 28"/>
          <p:cNvSpPr txBox="1"/>
          <p:nvPr/>
        </p:nvSpPr>
        <p:spPr>
          <a:xfrm>
            <a:off x="6530250" y="4461117"/>
            <a:ext cx="2645845" cy="307848"/>
          </a:xfrm>
          <a:prstGeom prst="rect">
            <a:avLst/>
          </a:prstGeom>
        </p:spPr>
        <p:txBody>
          <a:bodyPr lIns="0" tIns="0" rIns="0" bIns="0" rtlCol="0" anchor="t">
            <a:spAutoFit/>
          </a:bodyPr>
          <a:lstStyle/>
          <a:p>
            <a:pPr algn="l">
              <a:lnSpc>
                <a:spcPts val="2495"/>
              </a:lnSpc>
            </a:pPr>
            <a:r>
              <a:rPr lang="en-US" sz="1599" b="1">
                <a:solidFill>
                  <a:srgbClr val="FFFFFF"/>
                </a:solidFill>
                <a:latin typeface="Poppins Bold"/>
                <a:ea typeface="Poppins Bold"/>
                <a:cs typeface="Poppins Bold"/>
                <a:sym typeface="Poppins Bold"/>
              </a:rPr>
              <a:t>info@fleet.hants.sch.uk</a:t>
            </a:r>
          </a:p>
        </p:txBody>
      </p:sp>
      <p:sp>
        <p:nvSpPr>
          <p:cNvPr id="29" name="TextBox 29"/>
          <p:cNvSpPr txBox="1"/>
          <p:nvPr/>
        </p:nvSpPr>
        <p:spPr>
          <a:xfrm>
            <a:off x="1361584" y="4396347"/>
            <a:ext cx="1898520" cy="399289"/>
          </a:xfrm>
          <a:prstGeom prst="rect">
            <a:avLst/>
          </a:prstGeom>
        </p:spPr>
        <p:txBody>
          <a:bodyPr lIns="0" tIns="0" rIns="0" bIns="0" rtlCol="0" anchor="t">
            <a:spAutoFit/>
          </a:bodyPr>
          <a:lstStyle/>
          <a:p>
            <a:pPr algn="l">
              <a:lnSpc>
                <a:spcPts val="3275"/>
              </a:lnSpc>
            </a:pPr>
            <a:r>
              <a:rPr lang="en-US" sz="2099" b="1">
                <a:solidFill>
                  <a:srgbClr val="FFFFFF"/>
                </a:solidFill>
                <a:latin typeface="Poppins Bold"/>
                <a:ea typeface="Poppins Bold"/>
                <a:cs typeface="Poppins Bold"/>
                <a:sym typeface="Poppins Bold"/>
              </a:rPr>
              <a:t>01252 613582</a:t>
            </a:r>
          </a:p>
        </p:txBody>
      </p:sp>
    </p:spTree>
    <p:extLst>
      <p:ext uri="{BB962C8B-B14F-4D97-AF65-F5344CB8AC3E}">
        <p14:creationId xmlns:p14="http://schemas.microsoft.com/office/powerpoint/2010/main" val="19850176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583</TotalTime>
  <Words>1444</Words>
  <Application>Microsoft Office PowerPoint</Application>
  <PresentationFormat>Custom</PresentationFormat>
  <Paragraphs>164</Paragraphs>
  <Slides>20</Slides>
  <Notes>20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Open Sauce Heavy</vt:lpstr>
      <vt:lpstr>Montserrat Bold</vt:lpstr>
      <vt:lpstr>Helvetica</vt:lpstr>
      <vt:lpstr>Segoe Print</vt:lpstr>
      <vt:lpstr>Montserrat</vt:lpstr>
      <vt:lpstr>Calibri</vt:lpstr>
      <vt:lpstr>Open Sans Italics</vt:lpstr>
      <vt:lpstr>Arial</vt:lpstr>
      <vt:lpstr>Poppins Bold</vt:lpstr>
      <vt:lpstr>Courier New</vt:lpstr>
      <vt:lpstr>Poppins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Curriculum Meeting for Parents 2025-2026  (Presentation (4:3))</dc:title>
  <dc:creator>Kirsty Grant</dc:creator>
  <cp:lastModifiedBy>Kelly Hurst</cp:lastModifiedBy>
  <cp:revision>63</cp:revision>
  <cp:lastPrinted>2026-09-29T17:13:10Z</cp:lastPrinted>
  <dcterms:created xsi:type="dcterms:W3CDTF">2006-08-16T00:00:00Z</dcterms:created>
  <dcterms:modified xsi:type="dcterms:W3CDTF">2026-09-29T18:11:40Z</dcterms:modified>
  <dc:identifier>DAGzmR0BX60</dc:identifier>
</cp:coreProperties>
</file>