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58" r:id="rId4"/>
    <p:sldId id="270" r:id="rId5"/>
    <p:sldId id="261" r:id="rId6"/>
    <p:sldId id="262" r:id="rId7"/>
    <p:sldId id="259" r:id="rId8"/>
    <p:sldId id="260" r:id="rId9"/>
    <p:sldId id="263" r:id="rId10"/>
    <p:sldId id="264" r:id="rId11"/>
    <p:sldId id="265" r:id="rId12"/>
    <p:sldId id="266" r:id="rId13"/>
    <p:sldId id="267" r:id="rId14"/>
    <p:sldId id="268" r:id="rId15"/>
    <p:sldId id="26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10/11/2023</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10/11/2023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10/11/2023</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10/11/2023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10/11/2023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10/11/2023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10/11/2023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10/11/2023</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10/11/2023</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10/11/2023</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34FAA-E88B-46F5-A318-0A912663912C}"/>
              </a:ext>
            </a:extLst>
          </p:cNvPr>
          <p:cNvSpPr>
            <a:spLocks noGrp="1"/>
          </p:cNvSpPr>
          <p:nvPr>
            <p:ph type="ctrTitle"/>
          </p:nvPr>
        </p:nvSpPr>
        <p:spPr/>
        <p:txBody>
          <a:bodyPr/>
          <a:lstStyle/>
          <a:p>
            <a:r>
              <a:rPr lang="en-GB" sz="4800" cap="none" dirty="0">
                <a:latin typeface="XCCW Joined 1a" panose="03050602040000000000" pitchFamily="66" charset="0"/>
              </a:rPr>
              <a:t>How to help your child with spelling and writing a good sentence</a:t>
            </a:r>
          </a:p>
        </p:txBody>
      </p:sp>
      <p:sp>
        <p:nvSpPr>
          <p:cNvPr id="3" name="Subtitle 2">
            <a:extLst>
              <a:ext uri="{FF2B5EF4-FFF2-40B4-BE49-F238E27FC236}">
                <a16:creationId xmlns:a16="http://schemas.microsoft.com/office/drawing/2014/main" id="{2DF9A227-0F3F-4E20-8757-12AB0DEAE165}"/>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867299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5852F3-2717-44DD-97F9-D956324CF4AA}"/>
              </a:ext>
            </a:extLst>
          </p:cNvPr>
          <p:cNvPicPr>
            <a:picLocks noChangeAspect="1"/>
          </p:cNvPicPr>
          <p:nvPr/>
        </p:nvPicPr>
        <p:blipFill>
          <a:blip r:embed="rId2"/>
          <a:stretch>
            <a:fillRect/>
          </a:stretch>
        </p:blipFill>
        <p:spPr>
          <a:xfrm>
            <a:off x="537126" y="274587"/>
            <a:ext cx="4498699" cy="6308826"/>
          </a:xfrm>
          <a:prstGeom prst="rect">
            <a:avLst/>
          </a:prstGeom>
        </p:spPr>
      </p:pic>
      <p:pic>
        <p:nvPicPr>
          <p:cNvPr id="5" name="Picture 4">
            <a:extLst>
              <a:ext uri="{FF2B5EF4-FFF2-40B4-BE49-F238E27FC236}">
                <a16:creationId xmlns:a16="http://schemas.microsoft.com/office/drawing/2014/main" id="{8F561FD4-AD2F-464A-8448-0CE647A14CB8}"/>
              </a:ext>
            </a:extLst>
          </p:cNvPr>
          <p:cNvPicPr>
            <a:picLocks noChangeAspect="1"/>
          </p:cNvPicPr>
          <p:nvPr/>
        </p:nvPicPr>
        <p:blipFill>
          <a:blip r:embed="rId3"/>
          <a:stretch>
            <a:fillRect/>
          </a:stretch>
        </p:blipFill>
        <p:spPr>
          <a:xfrm>
            <a:off x="6096000" y="179083"/>
            <a:ext cx="4328699" cy="6499834"/>
          </a:xfrm>
          <a:prstGeom prst="rect">
            <a:avLst/>
          </a:prstGeom>
        </p:spPr>
      </p:pic>
    </p:spTree>
    <p:extLst>
      <p:ext uri="{BB962C8B-B14F-4D97-AF65-F5344CB8AC3E}">
        <p14:creationId xmlns:p14="http://schemas.microsoft.com/office/powerpoint/2010/main" val="259283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44C1A5-91F8-4ACE-86D3-8AA344C6EFDA}"/>
              </a:ext>
            </a:extLst>
          </p:cNvPr>
          <p:cNvPicPr>
            <a:picLocks noChangeAspect="1"/>
          </p:cNvPicPr>
          <p:nvPr/>
        </p:nvPicPr>
        <p:blipFill>
          <a:blip r:embed="rId2"/>
          <a:stretch>
            <a:fillRect/>
          </a:stretch>
        </p:blipFill>
        <p:spPr>
          <a:xfrm>
            <a:off x="526153" y="229635"/>
            <a:ext cx="5471860" cy="6330191"/>
          </a:xfrm>
          <a:prstGeom prst="rect">
            <a:avLst/>
          </a:prstGeom>
        </p:spPr>
      </p:pic>
      <p:pic>
        <p:nvPicPr>
          <p:cNvPr id="3" name="Picture 2">
            <a:extLst>
              <a:ext uri="{FF2B5EF4-FFF2-40B4-BE49-F238E27FC236}">
                <a16:creationId xmlns:a16="http://schemas.microsoft.com/office/drawing/2014/main" id="{31304743-7B79-4C4B-B045-ABBA01AB8BC0}"/>
              </a:ext>
            </a:extLst>
          </p:cNvPr>
          <p:cNvPicPr>
            <a:picLocks noChangeAspect="1"/>
          </p:cNvPicPr>
          <p:nvPr/>
        </p:nvPicPr>
        <p:blipFill>
          <a:blip r:embed="rId3"/>
          <a:stretch>
            <a:fillRect/>
          </a:stretch>
        </p:blipFill>
        <p:spPr>
          <a:xfrm>
            <a:off x="6629607" y="229635"/>
            <a:ext cx="4581732" cy="8394269"/>
          </a:xfrm>
          <a:prstGeom prst="rect">
            <a:avLst/>
          </a:prstGeom>
        </p:spPr>
      </p:pic>
    </p:spTree>
    <p:extLst>
      <p:ext uri="{BB962C8B-B14F-4D97-AF65-F5344CB8AC3E}">
        <p14:creationId xmlns:p14="http://schemas.microsoft.com/office/powerpoint/2010/main" val="766940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E45352B-8E38-4237-A1A9-8CE6E5BFA039}"/>
              </a:ext>
            </a:extLst>
          </p:cNvPr>
          <p:cNvPicPr>
            <a:picLocks noChangeAspect="1"/>
          </p:cNvPicPr>
          <p:nvPr/>
        </p:nvPicPr>
        <p:blipFill>
          <a:blip r:embed="rId2"/>
          <a:stretch>
            <a:fillRect/>
          </a:stretch>
        </p:blipFill>
        <p:spPr>
          <a:xfrm>
            <a:off x="4029075" y="195262"/>
            <a:ext cx="4133850" cy="6467475"/>
          </a:xfrm>
          <a:prstGeom prst="rect">
            <a:avLst/>
          </a:prstGeom>
        </p:spPr>
      </p:pic>
      <p:sp>
        <p:nvSpPr>
          <p:cNvPr id="5" name="TextBox 4">
            <a:extLst>
              <a:ext uri="{FF2B5EF4-FFF2-40B4-BE49-F238E27FC236}">
                <a16:creationId xmlns:a16="http://schemas.microsoft.com/office/drawing/2014/main" id="{F8D498CC-A871-4B8B-A9C1-A603F41B1A7E}"/>
              </a:ext>
            </a:extLst>
          </p:cNvPr>
          <p:cNvSpPr txBox="1"/>
          <p:nvPr/>
        </p:nvSpPr>
        <p:spPr>
          <a:xfrm>
            <a:off x="8162925" y="1581235"/>
            <a:ext cx="3350597" cy="461665"/>
          </a:xfrm>
          <a:prstGeom prst="rect">
            <a:avLst/>
          </a:prstGeom>
          <a:noFill/>
        </p:spPr>
        <p:txBody>
          <a:bodyPr wrap="none" rtlCol="0">
            <a:spAutoFit/>
          </a:bodyPr>
          <a:lstStyle/>
          <a:p>
            <a:r>
              <a:rPr lang="en-GB" sz="2400" b="1" dirty="0"/>
              <a:t>This is on the website </a:t>
            </a:r>
          </a:p>
        </p:txBody>
      </p:sp>
    </p:spTree>
    <p:extLst>
      <p:ext uri="{BB962C8B-B14F-4D97-AF65-F5344CB8AC3E}">
        <p14:creationId xmlns:p14="http://schemas.microsoft.com/office/powerpoint/2010/main" val="13808604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F3C0E-0658-46D9-8145-B17B0EC3D248}"/>
              </a:ext>
            </a:extLst>
          </p:cNvPr>
          <p:cNvSpPr>
            <a:spLocks noGrp="1"/>
          </p:cNvSpPr>
          <p:nvPr>
            <p:ph type="title"/>
          </p:nvPr>
        </p:nvSpPr>
        <p:spPr>
          <a:xfrm>
            <a:off x="1066800" y="642594"/>
            <a:ext cx="10058400" cy="4989580"/>
          </a:xfrm>
        </p:spPr>
        <p:txBody>
          <a:bodyPr>
            <a:normAutofit/>
          </a:bodyPr>
          <a:lstStyle/>
          <a:p>
            <a:endParaRPr lang="en-GB" sz="6600" dirty="0"/>
          </a:p>
        </p:txBody>
      </p:sp>
      <p:sp>
        <p:nvSpPr>
          <p:cNvPr id="3" name="TextBox 2">
            <a:extLst>
              <a:ext uri="{FF2B5EF4-FFF2-40B4-BE49-F238E27FC236}">
                <a16:creationId xmlns:a16="http://schemas.microsoft.com/office/drawing/2014/main" id="{7556C9C3-6C21-47AA-9329-22EDBC595BEA}"/>
              </a:ext>
            </a:extLst>
          </p:cNvPr>
          <p:cNvSpPr txBox="1"/>
          <p:nvPr/>
        </p:nvSpPr>
        <p:spPr>
          <a:xfrm>
            <a:off x="4377128" y="160808"/>
            <a:ext cx="3961341" cy="461665"/>
          </a:xfrm>
          <a:prstGeom prst="rect">
            <a:avLst/>
          </a:prstGeom>
          <a:noFill/>
        </p:spPr>
        <p:txBody>
          <a:bodyPr wrap="none" rtlCol="0">
            <a:spAutoFit/>
          </a:bodyPr>
          <a:lstStyle/>
          <a:p>
            <a:r>
              <a:rPr lang="en-GB" sz="2400" b="1" dirty="0"/>
              <a:t>These are on the website </a:t>
            </a:r>
          </a:p>
        </p:txBody>
      </p:sp>
      <p:pic>
        <p:nvPicPr>
          <p:cNvPr id="10" name="Content Placeholder 9">
            <a:extLst>
              <a:ext uri="{FF2B5EF4-FFF2-40B4-BE49-F238E27FC236}">
                <a16:creationId xmlns:a16="http://schemas.microsoft.com/office/drawing/2014/main" id="{CA2D7667-F63E-4B0E-B093-447CA9CB27FD}"/>
              </a:ext>
            </a:extLst>
          </p:cNvPr>
          <p:cNvPicPr>
            <a:picLocks noGrp="1" noChangeAspect="1"/>
          </p:cNvPicPr>
          <p:nvPr>
            <p:ph idx="1"/>
          </p:nvPr>
        </p:nvPicPr>
        <p:blipFill>
          <a:blip r:embed="rId2"/>
          <a:stretch>
            <a:fillRect/>
          </a:stretch>
        </p:blipFill>
        <p:spPr>
          <a:xfrm>
            <a:off x="1208432" y="642594"/>
            <a:ext cx="9916767" cy="6397914"/>
          </a:xfrm>
          <a:prstGeom prst="rect">
            <a:avLst/>
          </a:prstGeom>
        </p:spPr>
      </p:pic>
    </p:spTree>
    <p:extLst>
      <p:ext uri="{BB962C8B-B14F-4D97-AF65-F5344CB8AC3E}">
        <p14:creationId xmlns:p14="http://schemas.microsoft.com/office/powerpoint/2010/main" val="344808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B60D0-1151-4E10-93FD-EE55EF8CF3B0}"/>
              </a:ext>
            </a:extLst>
          </p:cNvPr>
          <p:cNvSpPr>
            <a:spLocks noGrp="1"/>
          </p:cNvSpPr>
          <p:nvPr>
            <p:ph type="title"/>
          </p:nvPr>
        </p:nvSpPr>
        <p:spPr/>
        <p:txBody>
          <a:bodyPr/>
          <a:lstStyle/>
          <a:p>
            <a:endParaRPr lang="en-GB"/>
          </a:p>
        </p:txBody>
      </p:sp>
      <p:sp>
        <p:nvSpPr>
          <p:cNvPr id="5" name="TextBox 4">
            <a:extLst>
              <a:ext uri="{FF2B5EF4-FFF2-40B4-BE49-F238E27FC236}">
                <a16:creationId xmlns:a16="http://schemas.microsoft.com/office/drawing/2014/main" id="{4686E193-73B0-46F8-A4AA-4A363AB1F296}"/>
              </a:ext>
            </a:extLst>
          </p:cNvPr>
          <p:cNvSpPr txBox="1"/>
          <p:nvPr/>
        </p:nvSpPr>
        <p:spPr>
          <a:xfrm>
            <a:off x="4377128" y="160808"/>
            <a:ext cx="3961341" cy="461665"/>
          </a:xfrm>
          <a:prstGeom prst="rect">
            <a:avLst/>
          </a:prstGeom>
          <a:noFill/>
        </p:spPr>
        <p:txBody>
          <a:bodyPr wrap="none" rtlCol="0">
            <a:spAutoFit/>
          </a:bodyPr>
          <a:lstStyle/>
          <a:p>
            <a:r>
              <a:rPr lang="en-GB" sz="2400" b="1" dirty="0"/>
              <a:t>These are on the website </a:t>
            </a:r>
          </a:p>
        </p:txBody>
      </p:sp>
      <p:pic>
        <p:nvPicPr>
          <p:cNvPr id="7" name="Content Placeholder 6">
            <a:extLst>
              <a:ext uri="{FF2B5EF4-FFF2-40B4-BE49-F238E27FC236}">
                <a16:creationId xmlns:a16="http://schemas.microsoft.com/office/drawing/2014/main" id="{540E0A58-C654-4DB8-8F2F-AD22D946EAD3}"/>
              </a:ext>
            </a:extLst>
          </p:cNvPr>
          <p:cNvPicPr>
            <a:picLocks noGrp="1" noChangeAspect="1"/>
          </p:cNvPicPr>
          <p:nvPr>
            <p:ph idx="1"/>
          </p:nvPr>
        </p:nvPicPr>
        <p:blipFill>
          <a:blip r:embed="rId2"/>
          <a:stretch>
            <a:fillRect/>
          </a:stretch>
        </p:blipFill>
        <p:spPr>
          <a:xfrm>
            <a:off x="1644512" y="622473"/>
            <a:ext cx="9209018" cy="6021958"/>
          </a:xfrm>
          <a:prstGeom prst="rect">
            <a:avLst/>
          </a:prstGeom>
        </p:spPr>
      </p:pic>
    </p:spTree>
    <p:extLst>
      <p:ext uri="{BB962C8B-B14F-4D97-AF65-F5344CB8AC3E}">
        <p14:creationId xmlns:p14="http://schemas.microsoft.com/office/powerpoint/2010/main" val="4740413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91BF4-1EC5-437A-86C2-FC5A83576B5A}"/>
              </a:ext>
            </a:extLst>
          </p:cNvPr>
          <p:cNvSpPr>
            <a:spLocks noGrp="1"/>
          </p:cNvSpPr>
          <p:nvPr>
            <p:ph type="title"/>
          </p:nvPr>
        </p:nvSpPr>
        <p:spPr/>
        <p:txBody>
          <a:bodyPr>
            <a:normAutofit fontScale="90000"/>
          </a:bodyPr>
          <a:lstStyle/>
          <a:p>
            <a:r>
              <a:rPr lang="en-GB" dirty="0"/>
              <a:t>Ways to practice common exception words</a:t>
            </a:r>
          </a:p>
        </p:txBody>
      </p:sp>
      <p:sp>
        <p:nvSpPr>
          <p:cNvPr id="3" name="Content Placeholder 2">
            <a:extLst>
              <a:ext uri="{FF2B5EF4-FFF2-40B4-BE49-F238E27FC236}">
                <a16:creationId xmlns:a16="http://schemas.microsoft.com/office/drawing/2014/main" id="{3DE71A11-F2BF-4367-A343-CBFD2F00B21F}"/>
              </a:ext>
            </a:extLst>
          </p:cNvPr>
          <p:cNvSpPr>
            <a:spLocks noGrp="1"/>
          </p:cNvSpPr>
          <p:nvPr>
            <p:ph idx="1"/>
          </p:nvPr>
        </p:nvSpPr>
        <p:spPr>
          <a:xfrm>
            <a:off x="1225826" y="2103120"/>
            <a:ext cx="10058400" cy="3931920"/>
          </a:xfrm>
        </p:spPr>
        <p:txBody>
          <a:bodyPr>
            <a:normAutofit/>
          </a:bodyPr>
          <a:lstStyle/>
          <a:p>
            <a:r>
              <a:rPr lang="en-GB" sz="3200" dirty="0"/>
              <a:t>Rainbow writing</a:t>
            </a:r>
          </a:p>
          <a:p>
            <a:r>
              <a:rPr lang="en-GB" sz="3200" dirty="0"/>
              <a:t>Chalks </a:t>
            </a:r>
          </a:p>
          <a:p>
            <a:r>
              <a:rPr lang="en-GB" sz="3200" dirty="0"/>
              <a:t>Paint brush and water</a:t>
            </a:r>
          </a:p>
          <a:p>
            <a:r>
              <a:rPr lang="en-GB" sz="3200" dirty="0"/>
              <a:t>Spelling Challenge Activity (see handout)</a:t>
            </a:r>
          </a:p>
          <a:p>
            <a:r>
              <a:rPr lang="en-GB" sz="3200" dirty="0"/>
              <a:t>Say the letter names as you write ‘s’ ‘a’ ‘</a:t>
            </a:r>
            <a:r>
              <a:rPr lang="en-GB" sz="3200" dirty="0" err="1"/>
              <a:t>i</a:t>
            </a:r>
            <a:r>
              <a:rPr lang="en-GB" sz="3200" dirty="0"/>
              <a:t>’ ‘d’</a:t>
            </a:r>
          </a:p>
          <a:p>
            <a:r>
              <a:rPr lang="en-GB" sz="3200" dirty="0"/>
              <a:t>Mnemonics ‘save animals in danger’</a:t>
            </a:r>
          </a:p>
          <a:p>
            <a:endParaRPr lang="en-GB" sz="3200" dirty="0"/>
          </a:p>
        </p:txBody>
      </p:sp>
      <p:pic>
        <p:nvPicPr>
          <p:cNvPr id="1026" name="Picture 2" descr="Rainbow Writing. Give the child several colors to trace and retrace a  word... Make it developmentally … | Teaching sight words, Rainbow writing,  Writing sight words">
            <a:extLst>
              <a:ext uri="{FF2B5EF4-FFF2-40B4-BE49-F238E27FC236}">
                <a16:creationId xmlns:a16="http://schemas.microsoft.com/office/drawing/2014/main" id="{5325FF74-19AE-4932-A544-5F16031AC5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3452" y="642594"/>
            <a:ext cx="1843087" cy="13805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earn to Read Sight Words with this FUN Movement Sidewalk Chalk Sight Word  Game - The Educators' Spin On It">
            <a:extLst>
              <a:ext uri="{FF2B5EF4-FFF2-40B4-BE49-F238E27FC236}">
                <a16:creationId xmlns:a16="http://schemas.microsoft.com/office/drawing/2014/main" id="{9C522D71-760B-40C2-9A19-0401DA11A8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3868" y="2295111"/>
            <a:ext cx="2120304" cy="146850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ainting Letters With Water - a Fun Pre-Writing Activity for Kids">
            <a:extLst>
              <a:ext uri="{FF2B5EF4-FFF2-40B4-BE49-F238E27FC236}">
                <a16:creationId xmlns:a16="http://schemas.microsoft.com/office/drawing/2014/main" id="{CB5B2E8F-F810-4618-9057-409056CA2E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5181" y="1328394"/>
            <a:ext cx="1838325"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8242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91BF4-1EC5-437A-86C2-FC5A83576B5A}"/>
              </a:ext>
            </a:extLst>
          </p:cNvPr>
          <p:cNvSpPr>
            <a:spLocks noGrp="1"/>
          </p:cNvSpPr>
          <p:nvPr>
            <p:ph type="title"/>
          </p:nvPr>
        </p:nvSpPr>
        <p:spPr>
          <a:xfrm>
            <a:off x="841513" y="642594"/>
            <a:ext cx="10058400" cy="762136"/>
          </a:xfrm>
        </p:spPr>
        <p:txBody>
          <a:bodyPr>
            <a:normAutofit/>
          </a:bodyPr>
          <a:lstStyle/>
          <a:p>
            <a:r>
              <a:rPr lang="en-GB" dirty="0"/>
              <a:t>Year 1</a:t>
            </a:r>
          </a:p>
        </p:txBody>
      </p:sp>
      <p:sp>
        <p:nvSpPr>
          <p:cNvPr id="3" name="Content Placeholder 2">
            <a:extLst>
              <a:ext uri="{FF2B5EF4-FFF2-40B4-BE49-F238E27FC236}">
                <a16:creationId xmlns:a16="http://schemas.microsoft.com/office/drawing/2014/main" id="{3DE71A11-F2BF-4367-A343-CBFD2F00B21F}"/>
              </a:ext>
            </a:extLst>
          </p:cNvPr>
          <p:cNvSpPr>
            <a:spLocks noGrp="1"/>
          </p:cNvSpPr>
          <p:nvPr>
            <p:ph idx="1"/>
          </p:nvPr>
        </p:nvSpPr>
        <p:spPr>
          <a:xfrm>
            <a:off x="841513" y="1408857"/>
            <a:ext cx="10058400" cy="1541228"/>
          </a:xfrm>
        </p:spPr>
        <p:txBody>
          <a:bodyPr>
            <a:noAutofit/>
          </a:bodyPr>
          <a:lstStyle/>
          <a:p>
            <a:r>
              <a:rPr lang="en-GB" dirty="0"/>
              <a:t>On the newsletter to practice each week</a:t>
            </a:r>
          </a:p>
          <a:p>
            <a:r>
              <a:rPr lang="en-GB" dirty="0"/>
              <a:t>We practice daily and weekly in school as part of our daily phonics lessons</a:t>
            </a:r>
          </a:p>
          <a:p>
            <a:r>
              <a:rPr lang="en-GB" dirty="0"/>
              <a:t>We use word mats and words on display in our classroom to help us when we forget.</a:t>
            </a:r>
          </a:p>
          <a:p>
            <a:r>
              <a:rPr lang="en-GB" dirty="0"/>
              <a:t>Need to know Year R words off by heart and begin to learn the Year 1 words.</a:t>
            </a:r>
          </a:p>
          <a:p>
            <a:r>
              <a:rPr lang="en-GB" dirty="0"/>
              <a:t>Tested termly </a:t>
            </a:r>
          </a:p>
        </p:txBody>
      </p:sp>
      <p:sp>
        <p:nvSpPr>
          <p:cNvPr id="4" name="Title 1">
            <a:extLst>
              <a:ext uri="{FF2B5EF4-FFF2-40B4-BE49-F238E27FC236}">
                <a16:creationId xmlns:a16="http://schemas.microsoft.com/office/drawing/2014/main" id="{C352EB13-23C1-472F-9831-973F04964D96}"/>
              </a:ext>
            </a:extLst>
          </p:cNvPr>
          <p:cNvSpPr txBox="1">
            <a:spLocks/>
          </p:cNvSpPr>
          <p:nvPr/>
        </p:nvSpPr>
        <p:spPr>
          <a:xfrm>
            <a:off x="841513" y="3592690"/>
            <a:ext cx="10058400" cy="80175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r>
              <a:rPr lang="en-GB" dirty="0"/>
              <a:t>Year 2</a:t>
            </a:r>
          </a:p>
        </p:txBody>
      </p:sp>
      <p:sp>
        <p:nvSpPr>
          <p:cNvPr id="5" name="Content Placeholder 2">
            <a:extLst>
              <a:ext uri="{FF2B5EF4-FFF2-40B4-BE49-F238E27FC236}">
                <a16:creationId xmlns:a16="http://schemas.microsoft.com/office/drawing/2014/main" id="{DB0B3596-ECD5-4D74-8643-1BDE4C57B43A}"/>
              </a:ext>
            </a:extLst>
          </p:cNvPr>
          <p:cNvSpPr txBox="1">
            <a:spLocks/>
          </p:cNvSpPr>
          <p:nvPr/>
        </p:nvSpPr>
        <p:spPr>
          <a:xfrm>
            <a:off x="841513" y="4394447"/>
            <a:ext cx="10058400" cy="1820959"/>
          </a:xfrm>
          <a:prstGeom prst="rect">
            <a:avLst/>
          </a:prstGeom>
        </p:spPr>
        <p:txBody>
          <a:bodyPr vert="horz" lIns="91440" tIns="45720" rIns="91440" bIns="45720" rtlCol="0">
            <a:normAutofit fontScale="92500" lnSpcReduction="10000"/>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r>
              <a:rPr lang="en-GB" dirty="0"/>
              <a:t>In the spelling book – look, cover write, check or alternative way – see handout</a:t>
            </a:r>
          </a:p>
          <a:p>
            <a:r>
              <a:rPr lang="en-GB" dirty="0"/>
              <a:t>We practice daily and weekly in school as part of our daily phonics lessons</a:t>
            </a:r>
          </a:p>
          <a:p>
            <a:r>
              <a:rPr lang="en-GB" dirty="0"/>
              <a:t>We use word mats and words on display in our classroom to help us when we forget.</a:t>
            </a:r>
          </a:p>
          <a:p>
            <a:r>
              <a:rPr lang="en-GB" dirty="0"/>
              <a:t>Need to know Year 1 words off by heart and begin to learn the Year 2 words.</a:t>
            </a:r>
          </a:p>
          <a:p>
            <a:r>
              <a:rPr lang="en-GB" dirty="0"/>
              <a:t>Tested weekly </a:t>
            </a:r>
          </a:p>
        </p:txBody>
      </p:sp>
    </p:spTree>
    <p:extLst>
      <p:ext uri="{BB962C8B-B14F-4D97-AF65-F5344CB8AC3E}">
        <p14:creationId xmlns:p14="http://schemas.microsoft.com/office/powerpoint/2010/main" val="4118363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D5381-4029-475B-8EB4-11114EDD7DEC}"/>
              </a:ext>
            </a:extLst>
          </p:cNvPr>
          <p:cNvSpPr>
            <a:spLocks noGrp="1"/>
          </p:cNvSpPr>
          <p:nvPr>
            <p:ph type="title"/>
          </p:nvPr>
        </p:nvSpPr>
        <p:spPr/>
        <p:txBody>
          <a:bodyPr/>
          <a:lstStyle/>
          <a:p>
            <a:r>
              <a:rPr lang="en-GB" dirty="0"/>
              <a:t>How to write a good sentence</a:t>
            </a:r>
          </a:p>
        </p:txBody>
      </p:sp>
      <p:sp>
        <p:nvSpPr>
          <p:cNvPr id="3" name="Content Placeholder 2">
            <a:extLst>
              <a:ext uri="{FF2B5EF4-FFF2-40B4-BE49-F238E27FC236}">
                <a16:creationId xmlns:a16="http://schemas.microsoft.com/office/drawing/2014/main" id="{443CBC44-EA48-4F89-B196-02618318A3AD}"/>
              </a:ext>
            </a:extLst>
          </p:cNvPr>
          <p:cNvSpPr>
            <a:spLocks noGrp="1"/>
          </p:cNvSpPr>
          <p:nvPr>
            <p:ph idx="1"/>
          </p:nvPr>
        </p:nvSpPr>
        <p:spPr/>
        <p:txBody>
          <a:bodyPr>
            <a:normAutofit lnSpcReduction="10000"/>
          </a:bodyPr>
          <a:lstStyle/>
          <a:p>
            <a:pPr marL="0" indent="0">
              <a:buNone/>
            </a:pPr>
            <a:r>
              <a:rPr lang="en-GB" sz="2800" b="1" dirty="0"/>
              <a:t>Year 1</a:t>
            </a:r>
          </a:p>
          <a:p>
            <a:r>
              <a:rPr lang="en-GB" sz="2800" dirty="0"/>
              <a:t>Capital letters to begin the sentence</a:t>
            </a:r>
          </a:p>
          <a:p>
            <a:r>
              <a:rPr lang="en-GB" sz="2800" dirty="0"/>
              <a:t>Full stop at the end of the sentence </a:t>
            </a:r>
          </a:p>
          <a:p>
            <a:r>
              <a:rPr lang="en-GB" sz="2800" dirty="0"/>
              <a:t>Key words spelt correctly (purple rethink)</a:t>
            </a:r>
          </a:p>
          <a:p>
            <a:r>
              <a:rPr lang="en-GB" sz="2800" dirty="0"/>
              <a:t>Phonetically plausible attempts at new words e.g. </a:t>
            </a:r>
            <a:r>
              <a:rPr lang="en-GB" sz="2800" dirty="0" err="1"/>
              <a:t>huej</a:t>
            </a:r>
            <a:r>
              <a:rPr lang="en-GB" sz="2800" dirty="0"/>
              <a:t>, </a:t>
            </a:r>
            <a:r>
              <a:rPr lang="en-GB" sz="2800" dirty="0" err="1"/>
              <a:t>groosum</a:t>
            </a:r>
            <a:r>
              <a:rPr lang="en-GB" sz="2800" dirty="0"/>
              <a:t> </a:t>
            </a:r>
          </a:p>
          <a:p>
            <a:r>
              <a:rPr lang="en-GB" sz="2800" dirty="0"/>
              <a:t>Adjectives (words of the day)</a:t>
            </a:r>
          </a:p>
          <a:p>
            <a:r>
              <a:rPr lang="en-GB" sz="2800" dirty="0"/>
              <a:t>Use ‘and’ and ‘because’  </a:t>
            </a:r>
          </a:p>
          <a:p>
            <a:endParaRPr lang="en-GB" dirty="0"/>
          </a:p>
        </p:txBody>
      </p:sp>
    </p:spTree>
    <p:extLst>
      <p:ext uri="{BB962C8B-B14F-4D97-AF65-F5344CB8AC3E}">
        <p14:creationId xmlns:p14="http://schemas.microsoft.com/office/powerpoint/2010/main" val="4127974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7F87C9A-30A7-404A-AE0B-47608FE8A081}"/>
              </a:ext>
            </a:extLst>
          </p:cNvPr>
          <p:cNvPicPr>
            <a:picLocks noChangeAspect="1"/>
          </p:cNvPicPr>
          <p:nvPr/>
        </p:nvPicPr>
        <p:blipFill rotWithShape="1">
          <a:blip r:embed="rId2"/>
          <a:srcRect l="11650"/>
          <a:stretch/>
        </p:blipFill>
        <p:spPr>
          <a:xfrm rot="5400000">
            <a:off x="6333480" y="1178553"/>
            <a:ext cx="6059007" cy="5122333"/>
          </a:xfrm>
          <a:prstGeom prst="rect">
            <a:avLst/>
          </a:prstGeom>
        </p:spPr>
      </p:pic>
      <p:pic>
        <p:nvPicPr>
          <p:cNvPr id="2" name="Picture 1">
            <a:extLst>
              <a:ext uri="{FF2B5EF4-FFF2-40B4-BE49-F238E27FC236}">
                <a16:creationId xmlns:a16="http://schemas.microsoft.com/office/drawing/2014/main" id="{4C5D5C0D-B3D3-4913-B120-B58A66509C99}"/>
              </a:ext>
            </a:extLst>
          </p:cNvPr>
          <p:cNvPicPr>
            <a:picLocks noChangeAspect="1"/>
          </p:cNvPicPr>
          <p:nvPr/>
        </p:nvPicPr>
        <p:blipFill rotWithShape="1">
          <a:blip r:embed="rId3"/>
          <a:srcRect t="4660"/>
          <a:stretch/>
        </p:blipFill>
        <p:spPr>
          <a:xfrm>
            <a:off x="345861" y="319596"/>
            <a:ext cx="5569993" cy="6538404"/>
          </a:xfrm>
          <a:prstGeom prst="rect">
            <a:avLst/>
          </a:prstGeom>
        </p:spPr>
      </p:pic>
    </p:spTree>
    <p:extLst>
      <p:ext uri="{BB962C8B-B14F-4D97-AF65-F5344CB8AC3E}">
        <p14:creationId xmlns:p14="http://schemas.microsoft.com/office/powerpoint/2010/main" val="2710129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D5381-4029-475B-8EB4-11114EDD7DEC}"/>
              </a:ext>
            </a:extLst>
          </p:cNvPr>
          <p:cNvSpPr>
            <a:spLocks noGrp="1"/>
          </p:cNvSpPr>
          <p:nvPr>
            <p:ph type="title"/>
          </p:nvPr>
        </p:nvSpPr>
        <p:spPr/>
        <p:txBody>
          <a:bodyPr/>
          <a:lstStyle/>
          <a:p>
            <a:r>
              <a:rPr lang="en-GB" dirty="0"/>
              <a:t>How to write a good sentence</a:t>
            </a:r>
          </a:p>
        </p:txBody>
      </p:sp>
      <p:sp>
        <p:nvSpPr>
          <p:cNvPr id="3" name="Content Placeholder 2">
            <a:extLst>
              <a:ext uri="{FF2B5EF4-FFF2-40B4-BE49-F238E27FC236}">
                <a16:creationId xmlns:a16="http://schemas.microsoft.com/office/drawing/2014/main" id="{443CBC44-EA48-4F89-B196-02618318A3AD}"/>
              </a:ext>
            </a:extLst>
          </p:cNvPr>
          <p:cNvSpPr>
            <a:spLocks noGrp="1"/>
          </p:cNvSpPr>
          <p:nvPr>
            <p:ph idx="1"/>
          </p:nvPr>
        </p:nvSpPr>
        <p:spPr/>
        <p:txBody>
          <a:bodyPr>
            <a:normAutofit fontScale="85000" lnSpcReduction="20000"/>
          </a:bodyPr>
          <a:lstStyle/>
          <a:p>
            <a:pPr marL="0" indent="0">
              <a:buNone/>
            </a:pPr>
            <a:r>
              <a:rPr lang="en-GB" sz="2800" b="1" dirty="0"/>
              <a:t>Year 2</a:t>
            </a:r>
          </a:p>
          <a:p>
            <a:r>
              <a:rPr lang="en-GB" sz="2800" dirty="0"/>
              <a:t>Capital letters to begin the sentence and for proper nouns</a:t>
            </a:r>
          </a:p>
          <a:p>
            <a:r>
              <a:rPr lang="en-GB" sz="2800" dirty="0"/>
              <a:t>Full stop, question mark or exclamation mark at the end of the sentence </a:t>
            </a:r>
          </a:p>
          <a:p>
            <a:r>
              <a:rPr lang="en-GB" sz="2800" dirty="0"/>
              <a:t>Commas in a list</a:t>
            </a:r>
          </a:p>
          <a:p>
            <a:r>
              <a:rPr lang="en-GB" sz="2800" dirty="0"/>
              <a:t>Key words spelt correctly </a:t>
            </a:r>
          </a:p>
          <a:p>
            <a:r>
              <a:rPr lang="en-GB" sz="2800" dirty="0"/>
              <a:t>Applying phonics and spelling rules more accurately e.g. huge, happily </a:t>
            </a:r>
          </a:p>
          <a:p>
            <a:r>
              <a:rPr lang="en-GB" sz="2800" dirty="0"/>
              <a:t>Adjectives and adverbs (words of the day)</a:t>
            </a:r>
          </a:p>
          <a:p>
            <a:r>
              <a:rPr lang="en-GB" sz="2800" dirty="0"/>
              <a:t>Use a range of conjunctions (and, because, when, that, so) </a:t>
            </a:r>
          </a:p>
          <a:p>
            <a:endParaRPr lang="en-GB" dirty="0"/>
          </a:p>
        </p:txBody>
      </p:sp>
    </p:spTree>
    <p:extLst>
      <p:ext uri="{BB962C8B-B14F-4D97-AF65-F5344CB8AC3E}">
        <p14:creationId xmlns:p14="http://schemas.microsoft.com/office/powerpoint/2010/main" val="138110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B8F27D8-9E9E-4314-9335-38C062BFAC3B}"/>
              </a:ext>
            </a:extLst>
          </p:cNvPr>
          <p:cNvPicPr>
            <a:picLocks noChangeAspect="1"/>
          </p:cNvPicPr>
          <p:nvPr/>
        </p:nvPicPr>
        <p:blipFill>
          <a:blip r:embed="rId2"/>
          <a:stretch>
            <a:fillRect/>
          </a:stretch>
        </p:blipFill>
        <p:spPr>
          <a:xfrm>
            <a:off x="665093" y="371681"/>
            <a:ext cx="9645097" cy="6124894"/>
          </a:xfrm>
          <a:prstGeom prst="rect">
            <a:avLst/>
          </a:prstGeom>
        </p:spPr>
      </p:pic>
    </p:spTree>
    <p:extLst>
      <p:ext uri="{BB962C8B-B14F-4D97-AF65-F5344CB8AC3E}">
        <p14:creationId xmlns:p14="http://schemas.microsoft.com/office/powerpoint/2010/main" val="496768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E55697-0182-42A7-BA16-E0E4157C44ED}"/>
              </a:ext>
            </a:extLst>
          </p:cNvPr>
          <p:cNvPicPr>
            <a:picLocks noChangeAspect="1"/>
          </p:cNvPicPr>
          <p:nvPr/>
        </p:nvPicPr>
        <p:blipFill>
          <a:blip r:embed="rId2"/>
          <a:stretch>
            <a:fillRect/>
          </a:stretch>
        </p:blipFill>
        <p:spPr>
          <a:xfrm>
            <a:off x="1595851" y="340622"/>
            <a:ext cx="9000297" cy="5825774"/>
          </a:xfrm>
          <a:prstGeom prst="rect">
            <a:avLst/>
          </a:prstGeom>
        </p:spPr>
      </p:pic>
    </p:spTree>
    <p:extLst>
      <p:ext uri="{BB962C8B-B14F-4D97-AF65-F5344CB8AC3E}">
        <p14:creationId xmlns:p14="http://schemas.microsoft.com/office/powerpoint/2010/main" val="1668421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D5381-4029-475B-8EB4-11114EDD7DEC}"/>
              </a:ext>
            </a:extLst>
          </p:cNvPr>
          <p:cNvSpPr>
            <a:spLocks noGrp="1"/>
          </p:cNvSpPr>
          <p:nvPr>
            <p:ph type="title"/>
          </p:nvPr>
        </p:nvSpPr>
        <p:spPr>
          <a:xfrm>
            <a:off x="1066800" y="642593"/>
            <a:ext cx="10058400" cy="5323491"/>
          </a:xfrm>
        </p:spPr>
        <p:txBody>
          <a:bodyPr>
            <a:normAutofit/>
          </a:bodyPr>
          <a:lstStyle/>
          <a:p>
            <a:r>
              <a:rPr lang="en-GB" dirty="0"/>
              <a:t>Please practice spellings little and often.</a:t>
            </a:r>
            <a:br>
              <a:rPr lang="en-GB" dirty="0"/>
            </a:br>
            <a:br>
              <a:rPr lang="en-GB" dirty="0"/>
            </a:br>
            <a:r>
              <a:rPr lang="en-GB" dirty="0"/>
              <a:t>These key words and skills need to be learnt through the whole year </a:t>
            </a:r>
            <a:r>
              <a:rPr lang="en-GB"/>
              <a:t>so practicing at </a:t>
            </a:r>
            <a:r>
              <a:rPr lang="en-GB" dirty="0"/>
              <a:t>home is essential.</a:t>
            </a:r>
          </a:p>
        </p:txBody>
      </p:sp>
    </p:spTree>
    <p:extLst>
      <p:ext uri="{BB962C8B-B14F-4D97-AF65-F5344CB8AC3E}">
        <p14:creationId xmlns:p14="http://schemas.microsoft.com/office/powerpoint/2010/main" val="15317393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D5381-4029-475B-8EB4-11114EDD7DEC}"/>
              </a:ext>
            </a:extLst>
          </p:cNvPr>
          <p:cNvSpPr>
            <a:spLocks noGrp="1"/>
          </p:cNvSpPr>
          <p:nvPr>
            <p:ph type="title"/>
          </p:nvPr>
        </p:nvSpPr>
        <p:spPr>
          <a:xfrm>
            <a:off x="1066800" y="642593"/>
            <a:ext cx="10058400" cy="5323491"/>
          </a:xfrm>
        </p:spPr>
        <p:txBody>
          <a:bodyPr>
            <a:normAutofit/>
          </a:bodyPr>
          <a:lstStyle/>
          <a:p>
            <a:r>
              <a:rPr lang="en-GB" b="1" u="sng" dirty="0"/>
              <a:t>Home Learning</a:t>
            </a:r>
            <a:br>
              <a:rPr lang="en-GB" b="1" u="sng" dirty="0"/>
            </a:br>
            <a:br>
              <a:rPr lang="en-GB" dirty="0"/>
            </a:br>
            <a:r>
              <a:rPr lang="en-GB" sz="3600" dirty="0"/>
              <a:t>In both year groups, there will be opportunities to practice writing.  Please use the phonic sound mats and key word cards mentioned earlier (on the website) to support.</a:t>
            </a:r>
            <a:br>
              <a:rPr lang="en-GB" sz="3600" dirty="0"/>
            </a:br>
            <a:br>
              <a:rPr lang="en-GB" sz="3600" dirty="0"/>
            </a:br>
            <a:r>
              <a:rPr lang="en-GB" sz="3600" dirty="0"/>
              <a:t>Newsletter - spellings</a:t>
            </a:r>
            <a:endParaRPr lang="en-GB" dirty="0"/>
          </a:p>
        </p:txBody>
      </p:sp>
    </p:spTree>
    <p:extLst>
      <p:ext uri="{BB962C8B-B14F-4D97-AF65-F5344CB8AC3E}">
        <p14:creationId xmlns:p14="http://schemas.microsoft.com/office/powerpoint/2010/main" val="29828343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127</TotalTime>
  <Words>413</Words>
  <Application>Microsoft Office PowerPoint</Application>
  <PresentationFormat>Widescreen</PresentationFormat>
  <Paragraphs>42</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Century Gothic</vt:lpstr>
      <vt:lpstr>Garamond</vt:lpstr>
      <vt:lpstr>XCCW Joined 1a</vt:lpstr>
      <vt:lpstr>Savon</vt:lpstr>
      <vt:lpstr>How to help your child with spelling and writing a good sentence</vt:lpstr>
      <vt:lpstr>PowerPoint Presentation</vt:lpstr>
      <vt:lpstr>PowerPoint Presentation</vt:lpstr>
      <vt:lpstr>PowerPoint Presentation</vt:lpstr>
      <vt:lpstr>PowerPoint Presentation</vt:lpstr>
      <vt:lpstr>PowerPoint Presentation</vt:lpstr>
      <vt:lpstr>Ways to practice common exception words</vt:lpstr>
      <vt:lpstr>Year 1</vt:lpstr>
      <vt:lpstr>How to write a good sentence</vt:lpstr>
      <vt:lpstr>PowerPoint Presentation</vt:lpstr>
      <vt:lpstr>How to write a good sentence</vt:lpstr>
      <vt:lpstr>PowerPoint Presentation</vt:lpstr>
      <vt:lpstr>PowerPoint Presentation</vt:lpstr>
      <vt:lpstr>Please practice spellings little and often.  These key words and skills need to be learnt through the whole year so practicing at home is essential.</vt:lpstr>
      <vt:lpstr>Home Learning  In both year groups, there will be opportunities to practice writing.  Please use the phonic sound mats and key word cards mentioned earlier (on the website) to support.  Newsletter - spellings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help your child with spelling and writing a good sentence</dc:title>
  <dc:creator>Kirsty Grant</dc:creator>
  <cp:lastModifiedBy>Jo Tyne</cp:lastModifiedBy>
  <cp:revision>19</cp:revision>
  <dcterms:created xsi:type="dcterms:W3CDTF">2021-09-30T15:45:11Z</dcterms:created>
  <dcterms:modified xsi:type="dcterms:W3CDTF">2023-10-11T09:40:00Z</dcterms:modified>
</cp:coreProperties>
</file>