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90" r:id="rId3"/>
    <p:sldId id="267" r:id="rId4"/>
    <p:sldId id="381" r:id="rId5"/>
    <p:sldId id="280" r:id="rId6"/>
    <p:sldId id="259" r:id="rId7"/>
    <p:sldId id="260" r:id="rId8"/>
    <p:sldId id="265" r:id="rId9"/>
    <p:sldId id="279" r:id="rId10"/>
    <p:sldId id="269" r:id="rId11"/>
    <p:sldId id="270" r:id="rId12"/>
    <p:sldId id="382" r:id="rId13"/>
    <p:sldId id="383" r:id="rId14"/>
    <p:sldId id="38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475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849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2651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908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737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410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17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07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4234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719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8625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5327946-63B3-4C87-992E-DA1B7FC295A7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49F8761-C2D4-490B-91B7-5C39F1AD849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827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4c_DMS-3I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C93DDC04-F306-44F9-9478-384A0668E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888" y="827449"/>
            <a:ext cx="1552848" cy="152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5C181209-C88F-4113-8F8C-32485CE6BB3E}"/>
              </a:ext>
            </a:extLst>
          </p:cNvPr>
          <p:cNvSpPr txBox="1">
            <a:spLocks/>
          </p:cNvSpPr>
          <p:nvPr/>
        </p:nvSpPr>
        <p:spPr>
          <a:xfrm>
            <a:off x="1068288" y="101753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/>
              <a:t>Fleet Infant School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D0DF1F-806A-4FAC-AFB0-26891B505C13}"/>
              </a:ext>
            </a:extLst>
          </p:cNvPr>
          <p:cNvSpPr txBox="1"/>
          <p:nvPr/>
        </p:nvSpPr>
        <p:spPr>
          <a:xfrm>
            <a:off x="2464904" y="2888974"/>
            <a:ext cx="6347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/>
              <a:t>Reading</a:t>
            </a:r>
          </a:p>
          <a:p>
            <a:pPr algn="ctr"/>
            <a:r>
              <a:rPr lang="en-GB" sz="9600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44FA48-9DB5-45DC-805A-640CD5E093CC}"/>
              </a:ext>
            </a:extLst>
          </p:cNvPr>
          <p:cNvSpPr txBox="1"/>
          <p:nvPr/>
        </p:nvSpPr>
        <p:spPr>
          <a:xfrm>
            <a:off x="5168348" y="4982817"/>
            <a:ext cx="1775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November 2023</a:t>
            </a:r>
          </a:p>
        </p:txBody>
      </p:sp>
    </p:spTree>
    <p:extLst>
      <p:ext uri="{BB962C8B-B14F-4D97-AF65-F5344CB8AC3E}">
        <p14:creationId xmlns:p14="http://schemas.microsoft.com/office/powerpoint/2010/main" val="1526101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Domains (AREAS)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85461"/>
            <a:ext cx="10515600" cy="520741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Reading has domains and each domain has statements for the children to achieve at each phase of their learning. There are 8 domains for reading at KS1.</a:t>
            </a:r>
          </a:p>
          <a:p>
            <a:r>
              <a:rPr lang="en-GB" dirty="0"/>
              <a:t>Each phase within the reading curriculum builds on the skills from the previous phases.</a:t>
            </a:r>
          </a:p>
          <a:p>
            <a:r>
              <a:rPr lang="en-GB" dirty="0"/>
              <a:t>Children become more confident at reading by word decoding through phonics, sight word knowledge and most importantly by reading often.</a:t>
            </a:r>
          </a:p>
          <a:p>
            <a:r>
              <a:rPr lang="en-GB" dirty="0"/>
              <a:t>Children learn comprehension skills by reading to an adult and being taught how to interpret information in the texts. 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5377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7568" y="548680"/>
            <a:ext cx="7024744" cy="1143000"/>
          </a:xfrm>
        </p:spPr>
        <p:txBody>
          <a:bodyPr/>
          <a:lstStyle/>
          <a:p>
            <a:r>
              <a:rPr lang="en-GB" dirty="0"/>
              <a:t>Reading domains (8)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528" y="1700808"/>
            <a:ext cx="8542176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Reading  –	1. </a:t>
            </a:r>
            <a:r>
              <a:rPr lang="en-GB" dirty="0">
                <a:solidFill>
                  <a:srgbClr val="0070C0"/>
                </a:solidFill>
              </a:rPr>
              <a:t>comprehension- clarify</a:t>
            </a:r>
          </a:p>
          <a:p>
            <a:pPr marL="68580" indent="0">
              <a:buNone/>
            </a:pPr>
            <a:r>
              <a:rPr lang="en-GB" dirty="0">
                <a:solidFill>
                  <a:srgbClr val="00B0F0"/>
                </a:solidFill>
              </a:rPr>
              <a:t>		</a:t>
            </a:r>
            <a:r>
              <a:rPr lang="en-GB" dirty="0"/>
              <a:t>2. </a:t>
            </a:r>
            <a:r>
              <a:rPr lang="en-GB" dirty="0">
                <a:solidFill>
                  <a:srgbClr val="0070C0"/>
                </a:solidFill>
              </a:rPr>
              <a:t>comprehension- monitor and summarise</a:t>
            </a:r>
          </a:p>
          <a:p>
            <a:pPr marL="68580" indent="0">
              <a:buNone/>
            </a:pPr>
            <a:r>
              <a:rPr lang="en-GB" dirty="0">
                <a:solidFill>
                  <a:srgbClr val="00B0F0"/>
                </a:solidFill>
              </a:rPr>
              <a:t>		</a:t>
            </a:r>
            <a:r>
              <a:rPr lang="en-GB" dirty="0"/>
              <a:t>3.</a:t>
            </a:r>
            <a:r>
              <a:rPr lang="en-GB" dirty="0">
                <a:solidFill>
                  <a:srgbClr val="00B0F0"/>
                </a:solidFill>
              </a:rPr>
              <a:t> </a:t>
            </a:r>
            <a:r>
              <a:rPr lang="en-GB" dirty="0">
                <a:solidFill>
                  <a:srgbClr val="0070C0"/>
                </a:solidFill>
              </a:rPr>
              <a:t>comprehension- select and retrieve</a:t>
            </a:r>
          </a:p>
          <a:p>
            <a:pPr marL="68580" indent="0">
              <a:buNone/>
            </a:pPr>
            <a:r>
              <a:rPr lang="en-GB" dirty="0">
                <a:solidFill>
                  <a:srgbClr val="00B0F0"/>
                </a:solidFill>
              </a:rPr>
              <a:t>		</a:t>
            </a:r>
            <a:r>
              <a:rPr lang="en-GB" dirty="0"/>
              <a:t>4.</a:t>
            </a:r>
            <a:r>
              <a:rPr lang="en-GB" dirty="0">
                <a:solidFill>
                  <a:srgbClr val="00B0F0"/>
                </a:solidFill>
              </a:rPr>
              <a:t> </a:t>
            </a:r>
            <a:r>
              <a:rPr lang="en-GB" dirty="0">
                <a:solidFill>
                  <a:srgbClr val="0070C0"/>
                </a:solidFill>
              </a:rPr>
              <a:t>comprehension - respond and explain</a:t>
            </a:r>
          </a:p>
          <a:p>
            <a:pPr marL="68580" indent="0">
              <a:buNone/>
            </a:pPr>
            <a:r>
              <a:rPr lang="en-GB" dirty="0">
                <a:solidFill>
                  <a:srgbClr val="7030A0"/>
                </a:solidFill>
              </a:rPr>
              <a:t>		</a:t>
            </a:r>
            <a:r>
              <a:rPr lang="en-GB" dirty="0"/>
              <a:t>5.</a:t>
            </a:r>
            <a:r>
              <a:rPr lang="en-GB" dirty="0">
                <a:solidFill>
                  <a:srgbClr val="7030A0"/>
                </a:solidFill>
              </a:rPr>
              <a:t> </a:t>
            </a:r>
            <a:r>
              <a:rPr lang="en-GB" dirty="0">
                <a:solidFill>
                  <a:schemeClr val="accent5"/>
                </a:solidFill>
              </a:rPr>
              <a:t>themes and conventions </a:t>
            </a:r>
          </a:p>
          <a:p>
            <a:pPr marL="68580" indent="0">
              <a:buNone/>
            </a:pPr>
            <a:r>
              <a:rPr lang="en-GB" dirty="0"/>
              <a:t>		6. </a:t>
            </a:r>
            <a:r>
              <a:rPr lang="en-GB" dirty="0">
                <a:solidFill>
                  <a:srgbClr val="00B050"/>
                </a:solidFill>
              </a:rPr>
              <a:t>inference</a:t>
            </a:r>
            <a:r>
              <a:rPr lang="en-GB" dirty="0">
                <a:solidFill>
                  <a:schemeClr val="bg2">
                    <a:lumMod val="90000"/>
                  </a:schemeClr>
                </a:solidFill>
              </a:rPr>
              <a:t>	</a:t>
            </a:r>
            <a:r>
              <a:rPr lang="en-GB" dirty="0"/>
              <a:t>	</a:t>
            </a:r>
          </a:p>
          <a:p>
            <a:pPr marL="68580" indent="0">
              <a:buNone/>
            </a:pPr>
            <a:r>
              <a:rPr lang="en-GB" dirty="0"/>
              <a:t>		7. </a:t>
            </a:r>
            <a:r>
              <a:rPr lang="en-GB" dirty="0">
                <a:solidFill>
                  <a:srgbClr val="7030A0"/>
                </a:solidFill>
              </a:rPr>
              <a:t>language for effect</a:t>
            </a:r>
          </a:p>
          <a:p>
            <a:pPr marL="68580" indent="0">
              <a:buNone/>
            </a:pPr>
            <a:r>
              <a:rPr lang="en-GB" dirty="0"/>
              <a:t>		8. </a:t>
            </a:r>
            <a:r>
              <a:rPr lang="en-GB" dirty="0">
                <a:solidFill>
                  <a:srgbClr val="FF0000"/>
                </a:solidFill>
              </a:rPr>
              <a:t>word reading </a:t>
            </a:r>
            <a:r>
              <a:rPr lang="en-GB" sz="2000" dirty="0">
                <a:solidFill>
                  <a:srgbClr val="FF0000"/>
                </a:solidFill>
              </a:rPr>
              <a:t>(this includes application of phonics,  </a:t>
            </a:r>
          </a:p>
          <a:p>
            <a:pPr marL="6858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                                      and recognising high frequency words)</a:t>
            </a:r>
          </a:p>
          <a:p>
            <a:pPr marL="6858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                    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743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562074"/>
          </a:xfrm>
        </p:spPr>
        <p:txBody>
          <a:bodyPr/>
          <a:lstStyle/>
          <a:p>
            <a:pPr algn="l"/>
            <a:r>
              <a:rPr lang="en-US" sz="2400" dirty="0"/>
              <a:t>Reading domains: Skills outline from the Hampshire Assessment Model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81200" y="2666457"/>
          <a:ext cx="8229604" cy="3377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4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1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01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01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74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33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36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33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Word reading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Comprehension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Inference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1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rgbClr val="FFFFFF"/>
                        </a:gs>
                      </a:gsLst>
                      <a:lin ang="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Language for effect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Themes</a:t>
                      </a:r>
                      <a:r>
                        <a:rPr lang="en-US" sz="1200" baseline="0" dirty="0"/>
                        <a:t> and conventions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240"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Cracking the code.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Clarify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Summarise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Select and retrieve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Respond and explain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Fill gaps, make links and dig deeper.</a:t>
                      </a:r>
                    </a:p>
                    <a:p>
                      <a:pPr algn="ctr"/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1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rgbClr val="FFFFFF"/>
                        </a:gs>
                      </a:gsLst>
                      <a:lin ang="0" scaled="0"/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Explore writer’s choices and impact on the reader.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Identify underlying messages and common features.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72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Stop… and notice the bits that do not make sense.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Develop a mental map of the text.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Seek the specific.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Justify an idea or opinion.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9588">
                <a:tc>
                  <a:txBody>
                    <a:bodyPr/>
                    <a:lstStyle/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1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rgbClr val="FFFFFF"/>
                        </a:gs>
                      </a:gsLst>
                      <a:lin ang="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Cloud Callout 2"/>
          <p:cNvSpPr/>
          <p:nvPr/>
        </p:nvSpPr>
        <p:spPr>
          <a:xfrm>
            <a:off x="7552423" y="1101103"/>
            <a:ext cx="2830604" cy="1308905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/>
              <a:t>Higher cognitive demand, but it is possible to train these thinking muscles at all ages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2813948" y="1101103"/>
            <a:ext cx="3973446" cy="1231781"/>
          </a:xfrm>
          <a:prstGeom prst="cloudCallout">
            <a:avLst>
              <a:gd name="adj1" fmla="val -10244"/>
              <a:gd name="adj2" fmla="val 6809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Making meaning is the guide and the goal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8A51DCB-A5EC-45F0-9E4E-61B9DB5F31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088" y="5118083"/>
            <a:ext cx="923595" cy="692696"/>
          </a:xfrm>
          <a:prstGeom prst="rect">
            <a:avLst/>
          </a:prstGeom>
        </p:spPr>
      </p:pic>
      <p:pic>
        <p:nvPicPr>
          <p:cNvPr id="19" name="Picture 18" descr="A picture containing map&#10;&#10;Description generated with high confidence">
            <a:extLst>
              <a:ext uri="{FF2B5EF4-FFF2-40B4-BE49-F238E27FC236}">
                <a16:creationId xmlns:a16="http://schemas.microsoft.com/office/drawing/2014/main" id="{0072EFE3-E095-483A-A6AC-54989AA669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890" y="5232119"/>
            <a:ext cx="765546" cy="574160"/>
          </a:xfrm>
          <a:prstGeom prst="rect">
            <a:avLst/>
          </a:prstGeom>
        </p:spPr>
      </p:pic>
      <p:pic>
        <p:nvPicPr>
          <p:cNvPr id="23" name="Picture 22" descr="A picture containing transport, road&#10;&#10;Description generated with high confidence">
            <a:extLst>
              <a:ext uri="{FF2B5EF4-FFF2-40B4-BE49-F238E27FC236}">
                <a16:creationId xmlns:a16="http://schemas.microsoft.com/office/drawing/2014/main" id="{292E8293-5C1E-48EB-AAF3-F23C2AFB8D1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8030" y="5064972"/>
            <a:ext cx="870776" cy="779432"/>
          </a:xfrm>
          <a:prstGeom prst="rect">
            <a:avLst/>
          </a:prstGeom>
        </p:spPr>
      </p:pic>
      <p:pic>
        <p:nvPicPr>
          <p:cNvPr id="25" name="Picture 24" descr="A picture containing clipart&#10;&#10;Description generated with high confidence">
            <a:extLst>
              <a:ext uri="{FF2B5EF4-FFF2-40B4-BE49-F238E27FC236}">
                <a16:creationId xmlns:a16="http://schemas.microsoft.com/office/drawing/2014/main" id="{0C44C8AC-6EE7-436A-AD57-7F3B1C973E2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7267" y="5189887"/>
            <a:ext cx="847363" cy="529602"/>
          </a:xfrm>
          <a:prstGeom prst="rect">
            <a:avLst/>
          </a:prstGeom>
        </p:spPr>
      </p:pic>
      <p:pic>
        <p:nvPicPr>
          <p:cNvPr id="27" name="Picture 26" descr="A close up of a toy&#10;&#10;Description generated with high confidence">
            <a:extLst>
              <a:ext uri="{FF2B5EF4-FFF2-40B4-BE49-F238E27FC236}">
                <a16:creationId xmlns:a16="http://schemas.microsoft.com/office/drawing/2014/main" id="{AC58B146-4E09-41A5-98B8-6FDDDA33917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2627" y="5070291"/>
            <a:ext cx="791653" cy="692696"/>
          </a:xfrm>
          <a:prstGeom prst="rect">
            <a:avLst/>
          </a:prstGeom>
        </p:spPr>
      </p:pic>
      <p:pic>
        <p:nvPicPr>
          <p:cNvPr id="29" name="Picture 28" descr="A close up of a toy&#10;&#10;Description generated with high confidence">
            <a:extLst>
              <a:ext uri="{FF2B5EF4-FFF2-40B4-BE49-F238E27FC236}">
                <a16:creationId xmlns:a16="http://schemas.microsoft.com/office/drawing/2014/main" id="{DA3AAFCF-3F09-491F-97AE-FD708C82855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9912" y="5147423"/>
            <a:ext cx="839805" cy="572067"/>
          </a:xfrm>
          <a:prstGeom prst="rect">
            <a:avLst/>
          </a:prstGeom>
        </p:spPr>
      </p:pic>
      <p:pic>
        <p:nvPicPr>
          <p:cNvPr id="31" name="Picture 3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7D3AA8B9-F50F-4446-866C-208695BBB5F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9861" y="5033746"/>
            <a:ext cx="733053" cy="81450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25689A5-A310-46E0-9DD1-42EFB0EEB96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069" y="5259464"/>
            <a:ext cx="775979" cy="581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686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Reading 1:1 – How can you help your child?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Read little and often – a time when they are not tired.</a:t>
            </a:r>
          </a:p>
          <a:p>
            <a:r>
              <a:rPr lang="en-GB" dirty="0"/>
              <a:t>Don’t tell them the word – encourage them to use their skills to decode.</a:t>
            </a:r>
          </a:p>
          <a:p>
            <a:r>
              <a:rPr lang="en-GB" dirty="0"/>
              <a:t>Ask questions - Comprehension – Who? What? When? Where? Why? How?</a:t>
            </a:r>
          </a:p>
          <a:p>
            <a:r>
              <a:rPr lang="en-GB" dirty="0"/>
              <a:t>As they work through the schemes, books get longer and will take them longer to read.  This may mean that you read a book over a few days.</a:t>
            </a:r>
          </a:p>
          <a:p>
            <a:r>
              <a:rPr lang="en-GB" dirty="0"/>
              <a:t>Work through the schemes at a steady pace – the children are not expected to be a free reader until they are in junior school.</a:t>
            </a:r>
          </a:p>
          <a:p>
            <a:r>
              <a:rPr lang="en-GB" dirty="0"/>
              <a:t>Remind your child to change their books. </a:t>
            </a:r>
          </a:p>
          <a:p>
            <a:r>
              <a:rPr lang="en-GB" dirty="0"/>
              <a:t>Share non scheme books with them and read in front of them. Apply reading to everyday life.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427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1:1 - Comprehension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935480"/>
            <a:ext cx="7283152" cy="2357616"/>
          </a:xfrm>
        </p:spPr>
        <p:txBody>
          <a:bodyPr>
            <a:normAutofit/>
          </a:bodyPr>
          <a:lstStyle/>
          <a:p>
            <a:r>
              <a:rPr lang="en-GB" dirty="0"/>
              <a:t>Retrieval questions – the answer can be found directly in the text or pictures. Children are not guessing but being a reading detective. E.g. How many brothers did Prince Cinders have?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A close up of an animal&#10;&#10;Description automatically generated">
            <a:extLst>
              <a:ext uri="{FF2B5EF4-FFF2-40B4-BE49-F238E27FC236}">
                <a16:creationId xmlns:a16="http://schemas.microsoft.com/office/drawing/2014/main" id="{961D937A-D614-4F23-9986-56A46BB87C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90"/>
          <a:stretch/>
        </p:blipFill>
        <p:spPr>
          <a:xfrm>
            <a:off x="8573683" y="2060848"/>
            <a:ext cx="2109252" cy="14502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B736E3-635C-4111-A2F8-D5D6868807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330" b="47036"/>
          <a:stretch/>
        </p:blipFill>
        <p:spPr>
          <a:xfrm>
            <a:off x="3215680" y="3645024"/>
            <a:ext cx="5256584" cy="303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397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04088"/>
            <a:ext cx="5338936" cy="1143000"/>
          </a:xfrm>
        </p:spPr>
        <p:txBody>
          <a:bodyPr>
            <a:noAutofit/>
          </a:bodyPr>
          <a:lstStyle/>
          <a:p>
            <a:r>
              <a:rPr lang="en-GB" sz="3600" dirty="0"/>
              <a:t>Reading 1:1 - Comprehension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4806" y="2132856"/>
            <a:ext cx="3303083" cy="4389120"/>
          </a:xfrm>
        </p:spPr>
        <p:txBody>
          <a:bodyPr>
            <a:normAutofit/>
          </a:bodyPr>
          <a:lstStyle/>
          <a:p>
            <a:r>
              <a:rPr lang="en-GB" sz="2400" dirty="0"/>
              <a:t>Inference questions – finding the answer from clues in the text or pictures. 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4DB22F1-4DC7-4203-9C07-176896C6AA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>
          <a:xfrm>
            <a:off x="1524000" y="4653136"/>
            <a:ext cx="1988488" cy="140313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00" t="17460" r="35746" b="14394"/>
          <a:stretch/>
        </p:blipFill>
        <p:spPr bwMode="auto">
          <a:xfrm>
            <a:off x="6750263" y="49696"/>
            <a:ext cx="5441737" cy="7007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561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Language for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Discussing the author’s word choices</a:t>
            </a:r>
          </a:p>
          <a:p>
            <a:pPr marL="0" indent="0">
              <a:buNone/>
            </a:pPr>
            <a:r>
              <a:rPr lang="en-GB" b="1" dirty="0"/>
              <a:t>In Year 1:</a:t>
            </a:r>
          </a:p>
          <a:p>
            <a:r>
              <a:rPr lang="en-GB" dirty="0"/>
              <a:t> This means to recognise and join in with familiar, repetitive or predictable phrases </a:t>
            </a:r>
          </a:p>
          <a:p>
            <a:pPr marL="0" indent="0">
              <a:buNone/>
            </a:pPr>
            <a:r>
              <a:rPr lang="en-GB" b="1" dirty="0"/>
              <a:t>For example:</a:t>
            </a:r>
          </a:p>
          <a:p>
            <a:pPr marL="0" indent="0">
              <a:buNone/>
            </a:pPr>
            <a:r>
              <a:rPr lang="en-GB" dirty="0"/>
              <a:t>Fairy tales</a:t>
            </a:r>
          </a:p>
          <a:p>
            <a:pPr marL="0" indent="0">
              <a:buNone/>
            </a:pPr>
            <a:r>
              <a:rPr lang="en-GB" dirty="0"/>
              <a:t>Julia Donaldson books (The Gruffalo, Monkey Puzzle)</a:t>
            </a:r>
          </a:p>
          <a:p>
            <a:pPr marL="0" indent="0">
              <a:buNone/>
            </a:pPr>
            <a:r>
              <a:rPr lang="en-GB" dirty="0"/>
              <a:t>Poetry</a:t>
            </a:r>
          </a:p>
        </p:txBody>
      </p:sp>
    </p:spTree>
    <p:extLst>
      <p:ext uri="{BB962C8B-B14F-4D97-AF65-F5344CB8AC3E}">
        <p14:creationId xmlns:p14="http://schemas.microsoft.com/office/powerpoint/2010/main" val="3847002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Language for Effect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585" y="1988840"/>
            <a:ext cx="3114675" cy="4381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033" y="1988840"/>
            <a:ext cx="3476625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211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Language for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101" y="1702905"/>
            <a:ext cx="9720073" cy="443285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6000" dirty="0"/>
              <a:t>Discussing the author’s word choices</a:t>
            </a:r>
          </a:p>
          <a:p>
            <a:pPr marL="0" indent="0">
              <a:buNone/>
            </a:pPr>
            <a:r>
              <a:rPr lang="en-GB" sz="6000" b="1" dirty="0"/>
              <a:t>In Year 2:</a:t>
            </a:r>
          </a:p>
          <a:p>
            <a:pPr marL="0" indent="0">
              <a:buNone/>
            </a:pPr>
            <a:r>
              <a:rPr lang="en-GB" sz="6000" dirty="0"/>
              <a:t>Children need to recognise simple recurring literary language in stories and poetry</a:t>
            </a:r>
          </a:p>
          <a:p>
            <a:pPr marL="0" indent="0">
              <a:buNone/>
            </a:pPr>
            <a:r>
              <a:rPr lang="en-GB" sz="6000" b="1" dirty="0"/>
              <a:t>For example:</a:t>
            </a:r>
          </a:p>
          <a:p>
            <a:pPr marL="0" indent="0">
              <a:buNone/>
            </a:pPr>
            <a:r>
              <a:rPr lang="en-GB" sz="6000" dirty="0"/>
              <a:t>Story language (starters and ending, repetitive phrases)</a:t>
            </a:r>
          </a:p>
          <a:p>
            <a:pPr marL="0" indent="0">
              <a:buNone/>
            </a:pPr>
            <a:r>
              <a:rPr lang="en-GB" sz="6000" dirty="0"/>
              <a:t>Poetry – repeated verses and phrases</a:t>
            </a:r>
          </a:p>
          <a:p>
            <a:pPr marL="0" indent="0">
              <a:buNone/>
            </a:pPr>
            <a:endParaRPr lang="en-GB" sz="6000" dirty="0"/>
          </a:p>
          <a:p>
            <a:pPr marL="0" indent="0">
              <a:buNone/>
            </a:pPr>
            <a:r>
              <a:rPr lang="en-GB" sz="6000" dirty="0"/>
              <a:t>They also need to be able to discuss their favourite words and phrases</a:t>
            </a:r>
          </a:p>
          <a:p>
            <a:pPr marL="0" indent="0">
              <a:buNone/>
            </a:pPr>
            <a:r>
              <a:rPr lang="en-GB" sz="6000" b="1" dirty="0"/>
              <a:t>For example:</a:t>
            </a:r>
          </a:p>
          <a:p>
            <a:pPr marL="0" indent="0">
              <a:buNone/>
            </a:pPr>
            <a:r>
              <a:rPr lang="en-GB" sz="6000" dirty="0"/>
              <a:t>How the word / phrase makes you think differently about character, place (paints a picture in your mind) Why did you like that word? What image has it created? How does it make you feel about the character?   </a:t>
            </a:r>
            <a:r>
              <a:rPr lang="en-GB" sz="6000" b="1" dirty="0"/>
              <a:t>He was sad.  He was devastated.</a:t>
            </a:r>
          </a:p>
          <a:p>
            <a:pPr marL="0" indent="0">
              <a:buNone/>
            </a:pPr>
            <a:endParaRPr lang="en-GB" sz="6000" dirty="0"/>
          </a:p>
          <a:p>
            <a:pPr marL="0" indent="0">
              <a:buNone/>
            </a:pPr>
            <a:r>
              <a:rPr lang="en-GB" sz="6000" dirty="0"/>
              <a:t>Identify how vocabulary choice affects meaning. </a:t>
            </a:r>
          </a:p>
          <a:p>
            <a:pPr marL="0" indent="0">
              <a:buNone/>
            </a:pPr>
            <a:r>
              <a:rPr lang="en-GB" sz="6000" b="1" dirty="0"/>
              <a:t>For example:</a:t>
            </a:r>
          </a:p>
          <a:p>
            <a:pPr marL="0" indent="0">
              <a:buNone/>
            </a:pPr>
            <a:r>
              <a:rPr lang="en-GB" sz="6000" dirty="0"/>
              <a:t>Why is ________ a better word choice than ________? E.g. sad / devastated, happy / ecstatic</a:t>
            </a:r>
          </a:p>
        </p:txBody>
      </p:sp>
    </p:spTree>
    <p:extLst>
      <p:ext uri="{BB962C8B-B14F-4D97-AF65-F5344CB8AC3E}">
        <p14:creationId xmlns:p14="http://schemas.microsoft.com/office/powerpoint/2010/main" val="1244807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40" t="21428" r="35522" b="11932"/>
          <a:stretch/>
        </p:blipFill>
        <p:spPr bwMode="auto">
          <a:xfrm>
            <a:off x="4954216" y="14392"/>
            <a:ext cx="5184576" cy="662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703512" y="1916832"/>
            <a:ext cx="346672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Language for Effect</a:t>
            </a:r>
          </a:p>
        </p:txBody>
      </p:sp>
    </p:spTree>
    <p:extLst>
      <p:ext uri="{BB962C8B-B14F-4D97-AF65-F5344CB8AC3E}">
        <p14:creationId xmlns:p14="http://schemas.microsoft.com/office/powerpoint/2010/main" val="3766224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ABA1C9-8CC1-4B8A-B590-0681604C064D}"/>
              </a:ext>
            </a:extLst>
          </p:cNvPr>
          <p:cNvSpPr txBox="1"/>
          <p:nvPr/>
        </p:nvSpPr>
        <p:spPr>
          <a:xfrm>
            <a:off x="834887" y="612844"/>
            <a:ext cx="9992139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Clarify – Comprehension                 -QUESTIONS-</a:t>
            </a:r>
          </a:p>
          <a:p>
            <a:r>
              <a:rPr lang="en-GB" dirty="0"/>
              <a:t>What do you think that word means?</a:t>
            </a:r>
          </a:p>
          <a:p>
            <a:r>
              <a:rPr lang="en-GB" dirty="0"/>
              <a:t>Can you explain what that sentence means?</a:t>
            </a:r>
          </a:p>
          <a:p>
            <a:r>
              <a:rPr lang="en-GB" sz="4400" dirty="0">
                <a:latin typeface="+mj-lt"/>
              </a:rPr>
              <a:t>Monitor and Summarise - Comprehension</a:t>
            </a:r>
          </a:p>
          <a:p>
            <a:r>
              <a:rPr lang="en-GB" dirty="0"/>
              <a:t>Can you tell me about what happened? </a:t>
            </a:r>
          </a:p>
          <a:p>
            <a:r>
              <a:rPr lang="en-GB" dirty="0"/>
              <a:t>What happened next? </a:t>
            </a:r>
          </a:p>
          <a:p>
            <a:r>
              <a:rPr lang="en-GB" dirty="0"/>
              <a:t>Where did they go after …? 	</a:t>
            </a:r>
          </a:p>
          <a:p>
            <a:r>
              <a:rPr lang="en-GB" dirty="0"/>
              <a:t>How did the story end? 	</a:t>
            </a:r>
          </a:p>
          <a:p>
            <a:r>
              <a:rPr lang="en-GB" sz="4400" dirty="0">
                <a:latin typeface="+mj-lt"/>
              </a:rPr>
              <a:t>Select and Retrieve - Comprehension</a:t>
            </a:r>
          </a:p>
          <a:p>
            <a:r>
              <a:rPr lang="en-GB" dirty="0"/>
              <a:t>Who are the main characters or what are the main events in the story?</a:t>
            </a:r>
          </a:p>
          <a:p>
            <a:r>
              <a:rPr lang="en-GB" dirty="0"/>
              <a:t>Extracting facts from information texts.</a:t>
            </a:r>
          </a:p>
          <a:p>
            <a:r>
              <a:rPr lang="en-GB" sz="4400" dirty="0">
                <a:latin typeface="+mj-lt"/>
              </a:rPr>
              <a:t>Respond and Explain - Comprehension</a:t>
            </a:r>
          </a:p>
          <a:p>
            <a:r>
              <a:rPr lang="en-GB" dirty="0"/>
              <a:t>Prompt children to start thinking about cause and effect in the story – e.g. character motivation </a:t>
            </a:r>
          </a:p>
          <a:p>
            <a:r>
              <a:rPr lang="en-GB" dirty="0"/>
              <a:t>Why do you think … has done that? </a:t>
            </a:r>
          </a:p>
          <a:p>
            <a:r>
              <a:rPr lang="en-GB" dirty="0"/>
              <a:t>Prompt children to start thinking about layout 	</a:t>
            </a:r>
          </a:p>
          <a:p>
            <a:r>
              <a:rPr lang="en-GB" dirty="0"/>
              <a:t>features, e.g. Why is the text bold? Why is the </a:t>
            </a:r>
            <a:r>
              <a:rPr lang="en-GB"/>
              <a:t>text enlarged? </a:t>
            </a:r>
            <a:r>
              <a:rPr lang="en-GB" dirty="0"/>
              <a:t>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7871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B64D8C-9F67-49F2-B38C-EA2983727455}"/>
              </a:ext>
            </a:extLst>
          </p:cNvPr>
          <p:cNvSpPr txBox="1"/>
          <p:nvPr/>
        </p:nvSpPr>
        <p:spPr>
          <a:xfrm>
            <a:off x="1126435" y="728870"/>
            <a:ext cx="932953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Inference</a:t>
            </a:r>
          </a:p>
          <a:p>
            <a:r>
              <a:rPr lang="en-GB" dirty="0"/>
              <a:t>How do you think … will feel? </a:t>
            </a:r>
          </a:p>
          <a:p>
            <a:r>
              <a:rPr lang="en-GB" dirty="0"/>
              <a:t>What do you think … will do? </a:t>
            </a:r>
          </a:p>
          <a:p>
            <a:r>
              <a:rPr lang="en-GB" dirty="0"/>
              <a:t>Why do you think … feels …? </a:t>
            </a:r>
          </a:p>
          <a:p>
            <a:r>
              <a:rPr lang="en-GB" dirty="0"/>
              <a:t>Prompt children to think about how a character is feeling or what they might be thinking. </a:t>
            </a:r>
          </a:p>
          <a:p>
            <a:r>
              <a:rPr lang="en-GB" sz="4400" dirty="0">
                <a:latin typeface="+mj-lt"/>
              </a:rPr>
              <a:t>Language for Effect</a:t>
            </a:r>
          </a:p>
          <a:p>
            <a:r>
              <a:rPr lang="en-GB" dirty="0"/>
              <a:t>Can you find the words that rhyme? </a:t>
            </a:r>
          </a:p>
          <a:p>
            <a:r>
              <a:rPr lang="en-GB" dirty="0"/>
              <a:t>Can you find the word that rhymes with …? 	</a:t>
            </a:r>
            <a:endParaRPr lang="en-GB" sz="4400" dirty="0">
              <a:latin typeface="+mj-lt"/>
            </a:endParaRPr>
          </a:p>
          <a:p>
            <a:r>
              <a:rPr lang="en-GB" sz="4400" dirty="0">
                <a:latin typeface="+mj-lt"/>
              </a:rPr>
              <a:t>Themes and Conventions</a:t>
            </a:r>
          </a:p>
          <a:p>
            <a:r>
              <a:rPr lang="en-GB" dirty="0"/>
              <a:t>Why do you think the title of this book is …? </a:t>
            </a:r>
          </a:p>
          <a:p>
            <a:r>
              <a:rPr lang="en-GB" dirty="0"/>
              <a:t>How do you know it is a fairy tale? </a:t>
            </a:r>
          </a:p>
          <a:p>
            <a:r>
              <a:rPr lang="en-GB" dirty="0"/>
              <a:t>Do you think … is a good character? </a:t>
            </a:r>
          </a:p>
          <a:p>
            <a:r>
              <a:rPr lang="en-GB" dirty="0"/>
              <a:t>Compare one book to another: </a:t>
            </a:r>
          </a:p>
          <a:p>
            <a:r>
              <a:rPr lang="en-GB" dirty="0"/>
              <a:t>What is the same about … and …? </a:t>
            </a:r>
          </a:p>
          <a:p>
            <a:r>
              <a:rPr lang="en-GB" dirty="0"/>
              <a:t>How is the ending different to …? </a:t>
            </a:r>
          </a:p>
          <a:p>
            <a:r>
              <a:rPr lang="en-GB" dirty="0"/>
              <a:t>Does this book remind you of any others you have read? Why? 	</a:t>
            </a:r>
          </a:p>
        </p:txBody>
      </p:sp>
    </p:spTree>
    <p:extLst>
      <p:ext uri="{BB962C8B-B14F-4D97-AF65-F5344CB8AC3E}">
        <p14:creationId xmlns:p14="http://schemas.microsoft.com/office/powerpoint/2010/main" val="3545398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AC63-A578-47ED-86DA-F5349E3CF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BC9F48-1430-48E6-A2DF-083359760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.</a:t>
            </a: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https://www.gov.uk/government/publications/ks1-english-reading-exemplification-working-at-the-expected-standardyoutube.com/watch?v=w4c_DMS-3IE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91744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112</TotalTime>
  <Words>970</Words>
  <Application>Microsoft Office PowerPoint</Application>
  <PresentationFormat>Widescreen</PresentationFormat>
  <Paragraphs>119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 Cen MT</vt:lpstr>
      <vt:lpstr>Tw Cen MT Condensed</vt:lpstr>
      <vt:lpstr>Wingdings 3</vt:lpstr>
      <vt:lpstr>Integral</vt:lpstr>
      <vt:lpstr>PowerPoint Presentation</vt:lpstr>
      <vt:lpstr>Domains (AREAS)</vt:lpstr>
      <vt:lpstr>Reading domains (8)</vt:lpstr>
      <vt:lpstr>Reading domains: Skills outline from the Hampshire Assessment Model</vt:lpstr>
      <vt:lpstr>Reading 1:1 – How can you help your child?</vt:lpstr>
      <vt:lpstr>Reading 1:1 - Comprehension</vt:lpstr>
      <vt:lpstr>Reading 1:1 - Comprehension</vt:lpstr>
      <vt:lpstr>Language for Effect</vt:lpstr>
      <vt:lpstr>Language for Effect</vt:lpstr>
      <vt:lpstr>Language for Effect</vt:lpstr>
      <vt:lpstr>Language for Effect</vt:lpstr>
      <vt:lpstr>PowerPoint Presentation</vt:lpstr>
      <vt:lpstr>PowerPoint Presentation</vt:lpstr>
      <vt:lpstr>Reading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Tarling</dc:creator>
  <cp:lastModifiedBy>J Tyne</cp:lastModifiedBy>
  <cp:revision>18</cp:revision>
  <dcterms:created xsi:type="dcterms:W3CDTF">2021-09-30T16:06:58Z</dcterms:created>
  <dcterms:modified xsi:type="dcterms:W3CDTF">2023-10-30T17:21:21Z</dcterms:modified>
</cp:coreProperties>
</file>